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3D53"/>
    <a:srgbClr val="9EBED4"/>
    <a:srgbClr val="6063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>
        <p:scale>
          <a:sx n="69" d="100"/>
          <a:sy n="69" d="100"/>
        </p:scale>
        <p:origin x="1568" y="1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jp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jp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D8641-0C27-89A8-D817-42A18DDF29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D47C16-A51E-0543-7ED2-786068986D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E14D4-C5F8-B56C-28F9-6DD529BC2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18C80-4C13-F84F-BABE-199D7C8189AB}" type="datetimeFigureOut">
              <a:rPr lang="en-US" smtClean="0"/>
              <a:t>9/29/24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8091C-A94F-3964-DBA8-D43A71697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96E83-2445-08DE-CDC9-C908607CE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B8BAC-B1F6-3044-9B71-78D7E4553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352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7B587-DC2B-C999-0422-5D182BC5E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84DB7B-4664-C68F-5210-6677F4537C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FEAA8A-DBEC-FE54-9F18-CEF9A0D03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18C80-4C13-F84F-BABE-199D7C8189AB}" type="datetimeFigureOut">
              <a:rPr lang="en-US" smtClean="0"/>
              <a:t>9/29/24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AAC6C-8721-4569-0C69-79DDF0500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8F0271-CF02-388A-364E-FD5E92C3D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B8BAC-B1F6-3044-9B71-78D7E4553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131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F79144-9015-F2D7-D410-F743FFDBC8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607FDF-DFF5-4C51-4231-DEE19A646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6E36E6-D22B-FD45-CDAA-82EAA17BC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18C80-4C13-F84F-BABE-199D7C8189AB}" type="datetimeFigureOut">
              <a:rPr lang="en-US" smtClean="0"/>
              <a:t>9/29/24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76EE4-7EA8-FF54-A723-D483BC9A4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969B37-F601-C4E7-1B53-833F47A92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B8BAC-B1F6-3044-9B71-78D7E4553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176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2161A-8BF2-F2BF-C5D1-82E15DFA2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C67E7-1CF1-3597-EA9C-7BA5F4E954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E3215C-9111-F4F4-F3A5-4101C7306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18C80-4C13-F84F-BABE-199D7C8189AB}" type="datetimeFigureOut">
              <a:rPr lang="en-US" smtClean="0"/>
              <a:t>9/29/24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72A83-F0A9-F450-6A1B-0BB8CB2FC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D10A98-C2D3-FF6D-DA2A-9766B6D09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B8BAC-B1F6-3044-9B71-78D7E4553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664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38D98-AAF2-8481-9B68-1973438B5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E17595-63E8-4CA3-5FB7-A61EA05C3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06202-0F5C-0961-E6C1-8983255A2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18C80-4C13-F84F-BABE-199D7C8189AB}" type="datetimeFigureOut">
              <a:rPr lang="en-US" smtClean="0"/>
              <a:t>9/29/24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2ECCB-EC32-2757-7111-807F4D0E5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209D3E-56E9-F6C9-65BB-1D8AEF70C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B8BAC-B1F6-3044-9B71-78D7E4553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761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96A43-3EF6-4EF1-C0B5-F7E7AEBD4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C080B-A733-4344-524B-902A9307E5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846FAD-8B16-467F-5E60-A5B96E0963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13627F-0014-B35D-CF3F-4DD72232B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18C80-4C13-F84F-BABE-199D7C8189AB}" type="datetimeFigureOut">
              <a:rPr lang="en-US" smtClean="0"/>
              <a:t>9/29/24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710EFC-0EEC-E5C0-CD4C-3E7AD5515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10609D-3EF7-1C59-EF71-7001057A3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B8BAC-B1F6-3044-9B71-78D7E4553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590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72D25-0305-8F22-36D4-1CA173C70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213257-9700-D3D5-BC10-0F26876E2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9240F0-E3B9-9BE7-F29A-5A86839425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C92D9A-0886-5304-A7B2-F7067D8E15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1D39DE-BD5F-9A7A-57F1-EEAC3B80B1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F5893F-717C-47E7-8118-E05ECF292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18C80-4C13-F84F-BABE-199D7C8189AB}" type="datetimeFigureOut">
              <a:rPr lang="en-US" smtClean="0"/>
              <a:t>9/29/24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E29131-F097-3169-15F1-78F34E0C6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8DA2F-FD01-64B2-9225-A1E33398A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B8BAC-B1F6-3044-9B71-78D7E4553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563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B81FA-88BD-BE6C-7CEE-BA4D78867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4CBC48-7620-A951-1416-D705EEDBA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18C80-4C13-F84F-BABE-199D7C8189AB}" type="datetimeFigureOut">
              <a:rPr lang="en-US" smtClean="0"/>
              <a:t>9/29/24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71E1C4-5097-6E31-D894-7ED55FC9F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CE2E18-5395-3441-508C-9141EE523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B8BAC-B1F6-3044-9B71-78D7E4553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68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24DC45-6350-2147-BB6F-1B8EE8FD0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18C80-4C13-F84F-BABE-199D7C8189AB}" type="datetimeFigureOut">
              <a:rPr lang="en-US" smtClean="0"/>
              <a:t>9/29/24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937130-975C-A7AC-94DF-69B1FF21F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63F011-6405-FE02-D707-D6444C599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B8BAC-B1F6-3044-9B71-78D7E4553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597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AB02E-5093-23F6-0955-04F2B4BCE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C1BE1-515A-BB88-9B18-4DA365915D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3C5AB6-2AEB-5CEE-0CE8-C04EF36376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50173E-7228-2789-5A23-BD187F518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18C80-4C13-F84F-BABE-199D7C8189AB}" type="datetimeFigureOut">
              <a:rPr lang="en-US" smtClean="0"/>
              <a:t>9/29/24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433B31-C415-F900-2A3D-670CF01FC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1DEDA-BBC0-DC6E-5AF7-49D1147C4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B8BAC-B1F6-3044-9B71-78D7E4553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188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6FD65-15DC-91F6-79BC-30CD3ECDB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87F22D-88C2-3756-D20B-14B0DB1C3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F69BA7-BE12-823B-0055-030240C22B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5DD3EA-4630-3E13-46B5-D7B477344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18C80-4C13-F84F-BABE-199D7C8189AB}" type="datetimeFigureOut">
              <a:rPr lang="en-US" smtClean="0"/>
              <a:t>9/29/24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AEF784-1A0F-3709-BDD2-A5FD37183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5AE9CD-9A2D-58FE-0F68-E696729DF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B8BAC-B1F6-3044-9B71-78D7E4553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190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8A73CC-8917-5470-5312-B93623958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35613F-A925-267D-3B48-CAECE800AB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26AD3-9F62-6E1A-CE5A-1D273A2FCB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218C80-4C13-F84F-BABE-199D7C8189AB}" type="datetimeFigureOut">
              <a:rPr lang="en-US" smtClean="0"/>
              <a:t>9/29/24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4786E-AB51-5867-F775-98AE26F9DF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E2DBE-CF39-F512-9CDA-F2B499E5A4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FB8BAC-B1F6-3044-9B71-78D7E4553E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884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s72Tszsjjtg?feature=oembed" TargetMode="External"/><Relationship Id="rId5" Type="http://schemas.openxmlformats.org/officeDocument/2006/relationships/image" Target="../media/image18.jpg"/><Relationship Id="rId4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9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01E10F4-85F9-7A65-541A-8C4F17D8BDE4}"/>
              </a:ext>
            </a:extLst>
          </p:cNvPr>
          <p:cNvSpPr txBox="1"/>
          <p:nvPr/>
        </p:nvSpPr>
        <p:spPr>
          <a:xfrm>
            <a:off x="3657600" y="1536343"/>
            <a:ext cx="518763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rgbClr val="9EBED4"/>
                </a:solidFill>
                <a:latin typeface="Montserrat" pitchFamily="2" charset="77"/>
              </a:rPr>
              <a:t>AEROSPACE</a:t>
            </a:r>
          </a:p>
        </p:txBody>
      </p:sp>
      <p:pic>
        <p:nvPicPr>
          <p:cNvPr id="5" name="Picture 4" descr="A blue sky with clouds&#10;&#10;Description automatically generated">
            <a:extLst>
              <a:ext uri="{FF2B5EF4-FFF2-40B4-BE49-F238E27FC236}">
                <a16:creationId xmlns:a16="http://schemas.microsoft.com/office/drawing/2014/main" id="{B8E6C007-8FB2-2793-FFF7-54E30EA988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791" t="46644" r="14971" b="22411"/>
          <a:stretch/>
        </p:blipFill>
        <p:spPr>
          <a:xfrm>
            <a:off x="3249850" y="2626148"/>
            <a:ext cx="5692299" cy="1605704"/>
          </a:xfrm>
          <a:prstGeom prst="roundRect">
            <a:avLst>
              <a:gd name="adj" fmla="val 50000"/>
            </a:avLst>
          </a:prstGeom>
        </p:spPr>
      </p:pic>
      <p:pic>
        <p:nvPicPr>
          <p:cNvPr id="7" name="Picture 6" descr="The front of a plane&#10;&#10;Description automatically generated">
            <a:extLst>
              <a:ext uri="{FF2B5EF4-FFF2-40B4-BE49-F238E27FC236}">
                <a16:creationId xmlns:a16="http://schemas.microsoft.com/office/drawing/2014/main" id="{B378F31C-6185-E7FC-807F-A2112DF2E0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1087" y="1562100"/>
            <a:ext cx="6789824" cy="254618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1CA2610-F0AB-AF2E-25FE-EFDFD348332E}"/>
              </a:ext>
            </a:extLst>
          </p:cNvPr>
          <p:cNvSpPr txBox="1"/>
          <p:nvPr/>
        </p:nvSpPr>
        <p:spPr>
          <a:xfrm>
            <a:off x="3555008" y="4182426"/>
            <a:ext cx="52902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rgbClr val="60636C"/>
                </a:solidFill>
                <a:latin typeface="Montserrat" pitchFamily="2" charset="77"/>
              </a:rPr>
              <a:t>ENGINEERING</a:t>
            </a:r>
          </a:p>
        </p:txBody>
      </p:sp>
    </p:spTree>
    <p:extLst>
      <p:ext uri="{BB962C8B-B14F-4D97-AF65-F5344CB8AC3E}">
        <p14:creationId xmlns:p14="http://schemas.microsoft.com/office/powerpoint/2010/main" val="17847789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0561A8-AED6-EC5E-DE0F-8F995CA66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ue sky with clouds&#10;&#10;Description automatically generated">
            <a:extLst>
              <a:ext uri="{FF2B5EF4-FFF2-40B4-BE49-F238E27FC236}">
                <a16:creationId xmlns:a16="http://schemas.microsoft.com/office/drawing/2014/main" id="{89F45589-D17E-204E-841C-750463D5B6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2" t="7873" r="3" b="7875"/>
          <a:stretch/>
        </p:blipFill>
        <p:spPr>
          <a:xfrm>
            <a:off x="0" y="-710119"/>
            <a:ext cx="12192000" cy="7568119"/>
          </a:xfrm>
          <a:prstGeom prst="roundRect">
            <a:avLst>
              <a:gd name="adj" fmla="val 0"/>
            </a:avLst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4915C65-2FFB-1BFE-61CB-BEC041FF3EB1}"/>
              </a:ext>
            </a:extLst>
          </p:cNvPr>
          <p:cNvSpPr/>
          <p:nvPr/>
        </p:nvSpPr>
        <p:spPr>
          <a:xfrm>
            <a:off x="5380847" y="-86139"/>
            <a:ext cx="6811153" cy="69441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B76E0DA-C2FE-686F-2056-7EB76FDD36E4}"/>
              </a:ext>
            </a:extLst>
          </p:cNvPr>
          <p:cNvSpPr txBox="1"/>
          <p:nvPr/>
        </p:nvSpPr>
        <p:spPr>
          <a:xfrm>
            <a:off x="5857557" y="832230"/>
            <a:ext cx="3719288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383D53"/>
                </a:solidFill>
                <a:latin typeface="Montserrat SemiBold" pitchFamily="2" charset="77"/>
              </a:rPr>
              <a:t>Key Lesson: </a:t>
            </a:r>
          </a:p>
          <a:p>
            <a:r>
              <a:rPr lang="en-US" sz="4400" b="1" dirty="0">
                <a:solidFill>
                  <a:srgbClr val="383D53"/>
                </a:solidFill>
                <a:latin typeface="Montserrat SemiBold" pitchFamily="2" charset="77"/>
              </a:rPr>
              <a:t>Stability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6B2719-D833-2814-43AE-A893D6F7CF22}"/>
              </a:ext>
            </a:extLst>
          </p:cNvPr>
          <p:cNvSpPr txBox="1"/>
          <p:nvPr/>
        </p:nvSpPr>
        <p:spPr>
          <a:xfrm>
            <a:off x="6096000" y="2278780"/>
            <a:ext cx="4760962" cy="55092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If you want your plane to fly far it has to be stable in the air!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There are two main ways to make your glider stable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383D53"/>
                </a:solidFill>
                <a:latin typeface="Montserrat" pitchFamily="2" charset="77"/>
              </a:rPr>
              <a:t>Dihedral: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Dihedral is the upward angle of a plane’s wings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Dihedral wings increase the planes stability during flight but you have to find the right angle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383D53"/>
                </a:solidFill>
                <a:latin typeface="Montserrat" pitchFamily="2" charset="77"/>
              </a:rPr>
              <a:t>Center of Gravity (CG):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You can change the CG by adding small weights (clay)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Move CG Forward: add clay to the front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Move CG Backward: add clay to the back</a:t>
            </a:r>
            <a:endParaRPr lang="en-US" sz="1600" dirty="0">
              <a:latin typeface="Montserra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  <a:p>
            <a:pPr lvl="1"/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  <a:p>
            <a:pPr lvl="1"/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E7075E6-2162-D5BF-522F-0D054E50225A}"/>
              </a:ext>
            </a:extLst>
          </p:cNvPr>
          <p:cNvSpPr/>
          <p:nvPr/>
        </p:nvSpPr>
        <p:spPr>
          <a:xfrm>
            <a:off x="409904" y="440367"/>
            <a:ext cx="4561039" cy="2746179"/>
          </a:xfrm>
          <a:prstGeom prst="roundRect">
            <a:avLst>
              <a:gd name="adj" fmla="val 919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6CCE0D9-FB8B-9B7D-3B0E-180D33B9E323}"/>
              </a:ext>
            </a:extLst>
          </p:cNvPr>
          <p:cNvSpPr/>
          <p:nvPr/>
        </p:nvSpPr>
        <p:spPr>
          <a:xfrm>
            <a:off x="409904" y="3640767"/>
            <a:ext cx="4561039" cy="2746179"/>
          </a:xfrm>
          <a:prstGeom prst="roundRect">
            <a:avLst>
              <a:gd name="adj" fmla="val 919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Online Media 6" descr="DSN Animation: Center of Gravity | Design Squad">
            <a:hlinkClick r:id="" action="ppaction://media"/>
            <a:extLst>
              <a:ext uri="{FF2B5EF4-FFF2-40B4-BE49-F238E27FC236}">
                <a16:creationId xmlns:a16="http://schemas.microsoft.com/office/drawing/2014/main" id="{29F7AF96-D2F2-E639-DEF4-3EEB30D0832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715425" y="3951963"/>
            <a:ext cx="3949996" cy="2123786"/>
          </a:xfrm>
          <a:prstGeom prst="roundRect">
            <a:avLst>
              <a:gd name="adj" fmla="val 4272"/>
            </a:avLst>
          </a:prstGeom>
        </p:spPr>
      </p:pic>
      <p:pic>
        <p:nvPicPr>
          <p:cNvPr id="10" name="Picture 9" descr="A white airplane on a runway&#10;&#10;Description automatically generated">
            <a:extLst>
              <a:ext uri="{FF2B5EF4-FFF2-40B4-BE49-F238E27FC236}">
                <a16:creationId xmlns:a16="http://schemas.microsoft.com/office/drawing/2014/main" id="{D5534B5F-5A51-47B1-3597-8235392103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926" y="699263"/>
            <a:ext cx="4062993" cy="2228386"/>
          </a:xfrm>
          <a:prstGeom prst="roundRect">
            <a:avLst>
              <a:gd name="adj" fmla="val 6479"/>
            </a:avLst>
          </a:prstGeom>
        </p:spPr>
      </p:pic>
    </p:spTree>
    <p:extLst>
      <p:ext uri="{BB962C8B-B14F-4D97-AF65-F5344CB8AC3E}">
        <p14:creationId xmlns:p14="http://schemas.microsoft.com/office/powerpoint/2010/main" val="1780860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9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BAAC07-7705-79CE-BCF9-580DD68405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sky with clouds&#10;&#10;Description automatically generated">
            <a:extLst>
              <a:ext uri="{FF2B5EF4-FFF2-40B4-BE49-F238E27FC236}">
                <a16:creationId xmlns:a16="http://schemas.microsoft.com/office/drawing/2014/main" id="{2F60A14E-D441-C92C-98C2-CB251999DB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73" r="2" b="7873"/>
          <a:stretch/>
        </p:blipFill>
        <p:spPr>
          <a:xfrm>
            <a:off x="-631217" y="-355060"/>
            <a:ext cx="13454434" cy="7568119"/>
          </a:xfrm>
          <a:prstGeom prst="roundRect">
            <a:avLst>
              <a:gd name="adj" fmla="val 16452"/>
            </a:avLst>
          </a:prstGeom>
        </p:spPr>
      </p:pic>
      <p:pic>
        <p:nvPicPr>
          <p:cNvPr id="7" name="Picture 6" descr="The front of a plane&#10;&#10;Description automatically generated">
            <a:extLst>
              <a:ext uri="{FF2B5EF4-FFF2-40B4-BE49-F238E27FC236}">
                <a16:creationId xmlns:a16="http://schemas.microsoft.com/office/drawing/2014/main" id="{515594BF-74CF-B69C-3813-4C83F6906B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5595" y="-3606712"/>
            <a:ext cx="9340808" cy="350280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F2F481-2319-9D6F-78E7-6800129F6F0C}"/>
              </a:ext>
            </a:extLst>
          </p:cNvPr>
          <p:cNvSpPr txBox="1"/>
          <p:nvPr/>
        </p:nvSpPr>
        <p:spPr>
          <a:xfrm>
            <a:off x="1531191" y="2421032"/>
            <a:ext cx="9129615" cy="20159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5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AEROSPACE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D1665FC-1212-1267-40D6-A114FC354B1C}"/>
              </a:ext>
            </a:extLst>
          </p:cNvPr>
          <p:cNvSpPr/>
          <p:nvPr/>
        </p:nvSpPr>
        <p:spPr>
          <a:xfrm>
            <a:off x="1464696" y="13206755"/>
            <a:ext cx="2742045" cy="274204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34AB96E-FE07-6CB2-7B96-6BCFF2663D91}"/>
              </a:ext>
            </a:extLst>
          </p:cNvPr>
          <p:cNvSpPr/>
          <p:nvPr/>
        </p:nvSpPr>
        <p:spPr>
          <a:xfrm>
            <a:off x="4724977" y="10464710"/>
            <a:ext cx="2742045" cy="274204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BFC73B1-C8C4-A7B1-D049-A60FE67A5CB6}"/>
              </a:ext>
            </a:extLst>
          </p:cNvPr>
          <p:cNvSpPr/>
          <p:nvPr/>
        </p:nvSpPr>
        <p:spPr>
          <a:xfrm>
            <a:off x="7918762" y="7722665"/>
            <a:ext cx="2742045" cy="274204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208D78-14AB-7535-DFB9-A87AE73B7F5D}"/>
              </a:ext>
            </a:extLst>
          </p:cNvPr>
          <p:cNvSpPr txBox="1"/>
          <p:nvPr/>
        </p:nvSpPr>
        <p:spPr>
          <a:xfrm>
            <a:off x="1833162" y="14183228"/>
            <a:ext cx="20051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What It Is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</a:t>
            </a:r>
          </a:p>
          <a:p>
            <a:pPr algn="ctr"/>
            <a:r>
              <a:rPr lang="en-US" sz="1200" dirty="0">
                <a:latin typeface="Montserrat" pitchFamily="2" charset="77"/>
              </a:rPr>
              <a:t>Aerospace engineering focuses on the design, development, and testing of aircraft and spacecraft.</a:t>
            </a:r>
            <a:endParaRPr lang="en-US" sz="1200" dirty="0">
              <a:solidFill>
                <a:srgbClr val="19121A"/>
              </a:solidFill>
              <a:latin typeface="Montserrat" pitchFamily="2" charset="7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9B7A7F-346B-4F2B-135C-F53231BBB18A}"/>
              </a:ext>
            </a:extLst>
          </p:cNvPr>
          <p:cNvSpPr txBox="1"/>
          <p:nvPr/>
        </p:nvSpPr>
        <p:spPr>
          <a:xfrm>
            <a:off x="4931498" y="11441184"/>
            <a:ext cx="23155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Key Skills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</a:t>
            </a:r>
          </a:p>
          <a:p>
            <a:pPr algn="ctr"/>
            <a:r>
              <a:rPr lang="en-US" sz="1200" dirty="0">
                <a:latin typeface="Montserrat" pitchFamily="2" charset="77"/>
              </a:rPr>
              <a:t>Aerospace engineers use many skills including aerodynamics, materials science, and propulsion systems</a:t>
            </a:r>
            <a:endParaRPr lang="en-US" sz="1200" dirty="0">
              <a:solidFill>
                <a:srgbClr val="19121A"/>
              </a:solidFill>
              <a:latin typeface="Montserrat" pitchFamily="2" charset="7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6BD82C-8369-F8B2-E8EA-B1D4DE32384A}"/>
              </a:ext>
            </a:extLst>
          </p:cNvPr>
          <p:cNvSpPr txBox="1"/>
          <p:nvPr/>
        </p:nvSpPr>
        <p:spPr>
          <a:xfrm>
            <a:off x="8199209" y="8791471"/>
            <a:ext cx="21811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Where It's Used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Aerospace engineering ranges from </a:t>
            </a:r>
            <a:r>
              <a:rPr lang="en-US" sz="1200" dirty="0">
                <a:latin typeface="Montserrat" pitchFamily="2" charset="77"/>
              </a:rPr>
              <a:t>commercial airplanes to satellites and rockets.</a:t>
            </a:r>
            <a:endParaRPr lang="en-US" sz="1200" dirty="0">
              <a:solidFill>
                <a:srgbClr val="19121A"/>
              </a:solidFill>
              <a:latin typeface="Montserrat" pitchFamily="2" charset="77"/>
            </a:endParaRPr>
          </a:p>
        </p:txBody>
      </p:sp>
      <p:pic>
        <p:nvPicPr>
          <p:cNvPr id="13" name="Graphic 12" descr="Airplane with solid fill">
            <a:extLst>
              <a:ext uri="{FF2B5EF4-FFF2-40B4-BE49-F238E27FC236}">
                <a16:creationId xmlns:a16="http://schemas.microsoft.com/office/drawing/2014/main" id="{6FF42429-053D-6B81-D526-9C5C342ECB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2432303" y="13376399"/>
            <a:ext cx="806829" cy="806829"/>
          </a:xfrm>
          <a:prstGeom prst="rect">
            <a:avLst/>
          </a:prstGeom>
        </p:spPr>
      </p:pic>
      <p:pic>
        <p:nvPicPr>
          <p:cNvPr id="14" name="Graphic 13" descr="Satellite with solid fill">
            <a:extLst>
              <a:ext uri="{FF2B5EF4-FFF2-40B4-BE49-F238E27FC236}">
                <a16:creationId xmlns:a16="http://schemas.microsoft.com/office/drawing/2014/main" id="{CFE811F7-A534-86F9-CEB0-9B679130AE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905143" y="7988284"/>
            <a:ext cx="793665" cy="793665"/>
          </a:xfrm>
          <a:prstGeom prst="rect">
            <a:avLst/>
          </a:prstGeom>
        </p:spPr>
      </p:pic>
      <p:pic>
        <p:nvPicPr>
          <p:cNvPr id="15" name="Graphic 14" descr="Windy with solid fill">
            <a:extLst>
              <a:ext uri="{FF2B5EF4-FFF2-40B4-BE49-F238E27FC236}">
                <a16:creationId xmlns:a16="http://schemas.microsoft.com/office/drawing/2014/main" id="{2315BC2C-406A-6B6A-8545-024B5CAF0B4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705099" y="10697113"/>
            <a:ext cx="768309" cy="768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9627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9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CDB1C9-725E-78EA-BD2B-4898A4F13E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sky with clouds&#10;&#10;Description automatically generated">
            <a:extLst>
              <a:ext uri="{FF2B5EF4-FFF2-40B4-BE49-F238E27FC236}">
                <a16:creationId xmlns:a16="http://schemas.microsoft.com/office/drawing/2014/main" id="{AC920070-8AA1-F1B8-E262-CA1947B4FA8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73" r="2" b="7873"/>
          <a:stretch/>
        </p:blipFill>
        <p:spPr>
          <a:xfrm>
            <a:off x="-631217" y="-355060"/>
            <a:ext cx="13454434" cy="7568119"/>
          </a:xfrm>
          <a:prstGeom prst="roundRect">
            <a:avLst>
              <a:gd name="adj" fmla="val 16452"/>
            </a:avLst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C75C14F-C0F3-5BA4-794C-10F39BEA724B}"/>
              </a:ext>
            </a:extLst>
          </p:cNvPr>
          <p:cNvSpPr txBox="1"/>
          <p:nvPr/>
        </p:nvSpPr>
        <p:spPr>
          <a:xfrm>
            <a:off x="1531192" y="300402"/>
            <a:ext cx="9129615" cy="20159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5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AEROSPACE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B2C50C1-CFA0-D133-5E30-FCBF713EE4B5}"/>
              </a:ext>
            </a:extLst>
          </p:cNvPr>
          <p:cNvSpPr/>
          <p:nvPr/>
        </p:nvSpPr>
        <p:spPr>
          <a:xfrm>
            <a:off x="1300264" y="2452526"/>
            <a:ext cx="2742045" cy="274204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33DA856-49E0-1C15-45DE-5DAA27A469BF}"/>
              </a:ext>
            </a:extLst>
          </p:cNvPr>
          <p:cNvSpPr/>
          <p:nvPr/>
        </p:nvSpPr>
        <p:spPr>
          <a:xfrm>
            <a:off x="4609513" y="2452525"/>
            <a:ext cx="2742045" cy="274204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4B775A8-BD06-A1A2-262A-03CBC8E750F1}"/>
              </a:ext>
            </a:extLst>
          </p:cNvPr>
          <p:cNvSpPr/>
          <p:nvPr/>
        </p:nvSpPr>
        <p:spPr>
          <a:xfrm>
            <a:off x="7918762" y="2452525"/>
            <a:ext cx="2742045" cy="274204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FF3A8F-439D-5E64-6394-7BC1B0E88F8F}"/>
              </a:ext>
            </a:extLst>
          </p:cNvPr>
          <p:cNvSpPr txBox="1"/>
          <p:nvPr/>
        </p:nvSpPr>
        <p:spPr>
          <a:xfrm>
            <a:off x="1668730" y="3428999"/>
            <a:ext cx="20051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What It Is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</a:t>
            </a:r>
          </a:p>
          <a:p>
            <a:pPr algn="ctr"/>
            <a:r>
              <a:rPr lang="en-US" sz="1200" dirty="0">
                <a:latin typeface="Montserrat" pitchFamily="2" charset="77"/>
              </a:rPr>
              <a:t>Aerospace engineering focuses on the design, development, and testing of aircraft and spacecraft.</a:t>
            </a:r>
            <a:endParaRPr lang="en-US" sz="1200" dirty="0">
              <a:solidFill>
                <a:srgbClr val="19121A"/>
              </a:solidFill>
              <a:latin typeface="Montserrat" pitchFamily="2" charset="7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9666F9-EEBF-0319-B90D-630ED42D20A4}"/>
              </a:ext>
            </a:extLst>
          </p:cNvPr>
          <p:cNvSpPr txBox="1"/>
          <p:nvPr/>
        </p:nvSpPr>
        <p:spPr>
          <a:xfrm>
            <a:off x="4816034" y="3428999"/>
            <a:ext cx="23155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Key Skills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</a:t>
            </a:r>
          </a:p>
          <a:p>
            <a:pPr algn="ctr"/>
            <a:r>
              <a:rPr lang="en-US" sz="1200" dirty="0">
                <a:latin typeface="Montserrat" pitchFamily="2" charset="77"/>
              </a:rPr>
              <a:t>Aerospace engineers use many skills including aerodynamics, materials science, and propulsion systems</a:t>
            </a:r>
            <a:endParaRPr lang="en-US" sz="1200" dirty="0">
              <a:solidFill>
                <a:srgbClr val="19121A"/>
              </a:solidFill>
              <a:latin typeface="Montserrat" pitchFamily="2" charset="7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721031-844C-2CD1-F856-78C80B87554E}"/>
              </a:ext>
            </a:extLst>
          </p:cNvPr>
          <p:cNvSpPr txBox="1"/>
          <p:nvPr/>
        </p:nvSpPr>
        <p:spPr>
          <a:xfrm>
            <a:off x="8199209" y="3521331"/>
            <a:ext cx="21811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Where It's Used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Aerospace engineering ranges from </a:t>
            </a:r>
            <a:r>
              <a:rPr lang="en-US" sz="1200" dirty="0">
                <a:latin typeface="Montserrat" pitchFamily="2" charset="77"/>
              </a:rPr>
              <a:t>commercial airplanes to satellites and rockets.</a:t>
            </a:r>
            <a:endParaRPr lang="en-US" sz="1200" dirty="0">
              <a:solidFill>
                <a:srgbClr val="19121A"/>
              </a:solidFill>
              <a:latin typeface="Montserrat" pitchFamily="2" charset="77"/>
            </a:endParaRPr>
          </a:p>
        </p:txBody>
      </p:sp>
      <p:pic>
        <p:nvPicPr>
          <p:cNvPr id="14" name="Graphic 13" descr="Airplane with solid fill">
            <a:extLst>
              <a:ext uri="{FF2B5EF4-FFF2-40B4-BE49-F238E27FC236}">
                <a16:creationId xmlns:a16="http://schemas.microsoft.com/office/drawing/2014/main" id="{B44EC367-907A-73CB-FF8F-4B3C9D5B33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2267871" y="2622170"/>
            <a:ext cx="806829" cy="806829"/>
          </a:xfrm>
          <a:prstGeom prst="rect">
            <a:avLst/>
          </a:prstGeom>
        </p:spPr>
      </p:pic>
      <p:pic>
        <p:nvPicPr>
          <p:cNvPr id="16" name="Graphic 15" descr="Satellite with solid fill">
            <a:extLst>
              <a:ext uri="{FF2B5EF4-FFF2-40B4-BE49-F238E27FC236}">
                <a16:creationId xmlns:a16="http://schemas.microsoft.com/office/drawing/2014/main" id="{8B5CFFF8-0063-964D-0325-DCDC2A0C22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05143" y="2718144"/>
            <a:ext cx="793665" cy="793665"/>
          </a:xfrm>
          <a:prstGeom prst="rect">
            <a:avLst/>
          </a:prstGeom>
        </p:spPr>
      </p:pic>
      <p:pic>
        <p:nvPicPr>
          <p:cNvPr id="18" name="Graphic 17" descr="Windy with solid fill">
            <a:extLst>
              <a:ext uri="{FF2B5EF4-FFF2-40B4-BE49-F238E27FC236}">
                <a16:creationId xmlns:a16="http://schemas.microsoft.com/office/drawing/2014/main" id="{98990B99-A922-D162-DA2B-2EB2D450254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589635" y="2684928"/>
            <a:ext cx="768309" cy="768309"/>
          </a:xfrm>
          <a:prstGeom prst="rect">
            <a:avLst/>
          </a:prstGeom>
        </p:spPr>
      </p:pic>
      <p:sp>
        <p:nvSpPr>
          <p:cNvPr id="25" name="Freeform 24">
            <a:extLst>
              <a:ext uri="{FF2B5EF4-FFF2-40B4-BE49-F238E27FC236}">
                <a16:creationId xmlns:a16="http://schemas.microsoft.com/office/drawing/2014/main" id="{B2BA2185-711A-78D4-1B77-71CB97166D15}"/>
              </a:ext>
            </a:extLst>
          </p:cNvPr>
          <p:cNvSpPr/>
          <p:nvPr/>
        </p:nvSpPr>
        <p:spPr>
          <a:xfrm>
            <a:off x="-642410" y="12132473"/>
            <a:ext cx="13465627" cy="9813126"/>
          </a:xfrm>
          <a:custGeom>
            <a:avLst/>
            <a:gdLst>
              <a:gd name="connsiteX0" fmla="*/ 3510642 w 13465627"/>
              <a:gd name="connsiteY0" fmla="*/ 0 h 9813126"/>
              <a:gd name="connsiteX1" fmla="*/ 4769440 w 13465627"/>
              <a:gd name="connsiteY1" fmla="*/ 834387 h 9813126"/>
              <a:gd name="connsiteX2" fmla="*/ 4800874 w 13465627"/>
              <a:gd name="connsiteY2" fmla="*/ 935653 h 9813126"/>
              <a:gd name="connsiteX3" fmla="*/ 4805681 w 13465627"/>
              <a:gd name="connsiteY3" fmla="*/ 933155 h 9813126"/>
              <a:gd name="connsiteX4" fmla="*/ 5382986 w 13465627"/>
              <a:gd name="connsiteY4" fmla="*/ 805543 h 9813126"/>
              <a:gd name="connsiteX5" fmla="*/ 5789238 w 13465627"/>
              <a:gd name="connsiteY5" fmla="*/ 866963 h 9813126"/>
              <a:gd name="connsiteX6" fmla="*/ 5842161 w 13465627"/>
              <a:gd name="connsiteY6" fmla="*/ 886333 h 9813126"/>
              <a:gd name="connsiteX7" fmla="*/ 5988873 w 13465627"/>
              <a:gd name="connsiteY7" fmla="*/ 825361 h 9813126"/>
              <a:gd name="connsiteX8" fmla="*/ 6553198 w 13465627"/>
              <a:gd name="connsiteY8" fmla="*/ 729343 h 9813126"/>
              <a:gd name="connsiteX9" fmla="*/ 7695010 w 13465627"/>
              <a:gd name="connsiteY9" fmla="*/ 1170497 h 9813126"/>
              <a:gd name="connsiteX10" fmla="*/ 7851240 w 13465627"/>
              <a:gd name="connsiteY10" fmla="*/ 1334366 h 9813126"/>
              <a:gd name="connsiteX11" fmla="*/ 7929516 w 13465627"/>
              <a:gd name="connsiteY11" fmla="*/ 1190154 h 9813126"/>
              <a:gd name="connsiteX12" fmla="*/ 9062355 w 13465627"/>
              <a:gd name="connsiteY12" fmla="*/ 587828 h 9813126"/>
              <a:gd name="connsiteX13" fmla="*/ 9713547 w 13465627"/>
              <a:gd name="connsiteY13" fmla="*/ 752716 h 9813126"/>
              <a:gd name="connsiteX14" fmla="*/ 9780779 w 13465627"/>
              <a:gd name="connsiteY14" fmla="*/ 793561 h 9813126"/>
              <a:gd name="connsiteX15" fmla="*/ 9801859 w 13465627"/>
              <a:gd name="connsiteY15" fmla="*/ 754725 h 9813126"/>
              <a:gd name="connsiteX16" fmla="*/ 10934698 w 13465627"/>
              <a:gd name="connsiteY16" fmla="*/ 152399 h 9813126"/>
              <a:gd name="connsiteX17" fmla="*/ 12193496 w 13465627"/>
              <a:gd name="connsiteY17" fmla="*/ 986786 h 9813126"/>
              <a:gd name="connsiteX18" fmla="*/ 12202108 w 13465627"/>
              <a:gd name="connsiteY18" fmla="*/ 1014530 h 9813126"/>
              <a:gd name="connsiteX19" fmla="*/ 12292901 w 13465627"/>
              <a:gd name="connsiteY19" fmla="*/ 1019114 h 9813126"/>
              <a:gd name="connsiteX20" fmla="*/ 13465627 w 13465627"/>
              <a:gd name="connsiteY20" fmla="*/ 2318656 h 9813126"/>
              <a:gd name="connsiteX21" fmla="*/ 12889698 w 13465627"/>
              <a:gd name="connsiteY21" fmla="*/ 3401849 h 9813126"/>
              <a:gd name="connsiteX22" fmla="*/ 12845141 w 13465627"/>
              <a:gd name="connsiteY22" fmla="*/ 3428918 h 9813126"/>
              <a:gd name="connsiteX23" fmla="*/ 12845141 w 13465627"/>
              <a:gd name="connsiteY23" fmla="*/ 6585858 h 9813126"/>
              <a:gd name="connsiteX24" fmla="*/ 12834410 w 13465627"/>
              <a:gd name="connsiteY24" fmla="*/ 6585858 h 9813126"/>
              <a:gd name="connsiteX25" fmla="*/ 12834410 w 13465627"/>
              <a:gd name="connsiteY25" fmla="*/ 9813126 h 9813126"/>
              <a:gd name="connsiteX26" fmla="*/ 646958 w 13465627"/>
              <a:gd name="connsiteY26" fmla="*/ 9813126 h 9813126"/>
              <a:gd name="connsiteX27" fmla="*/ 646958 w 13465627"/>
              <a:gd name="connsiteY27" fmla="*/ 6585856 h 9813126"/>
              <a:gd name="connsiteX28" fmla="*/ 653143 w 13465627"/>
              <a:gd name="connsiteY28" fmla="*/ 6585856 h 9813126"/>
              <a:gd name="connsiteX29" fmla="*/ 653143 w 13465627"/>
              <a:gd name="connsiteY29" fmla="*/ 3176375 h 9813126"/>
              <a:gd name="connsiteX30" fmla="*/ 617976 w 13465627"/>
              <a:gd name="connsiteY30" fmla="*/ 3150078 h 9813126"/>
              <a:gd name="connsiteX31" fmla="*/ 0 w 13465627"/>
              <a:gd name="connsiteY31" fmla="*/ 1839687 h 9813126"/>
              <a:gd name="connsiteX32" fmla="*/ 1698171 w 13465627"/>
              <a:gd name="connsiteY32" fmla="*/ 141515 h 9813126"/>
              <a:gd name="connsiteX33" fmla="*/ 2489509 w 13465627"/>
              <a:gd name="connsiteY33" fmla="*/ 336778 h 9813126"/>
              <a:gd name="connsiteX34" fmla="*/ 2565762 w 13465627"/>
              <a:gd name="connsiteY34" fmla="*/ 380926 h 9813126"/>
              <a:gd name="connsiteX35" fmla="*/ 2641639 w 13465627"/>
              <a:gd name="connsiteY35" fmla="*/ 311964 h 9813126"/>
              <a:gd name="connsiteX36" fmla="*/ 3510642 w 13465627"/>
              <a:gd name="connsiteY36" fmla="*/ 0 h 9813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3465627" h="9813126">
                <a:moveTo>
                  <a:pt x="3510642" y="0"/>
                </a:moveTo>
                <a:cubicBezTo>
                  <a:pt x="4076523" y="0"/>
                  <a:pt x="4562046" y="344053"/>
                  <a:pt x="4769440" y="834387"/>
                </a:cubicBezTo>
                <a:lnTo>
                  <a:pt x="4800874" y="935653"/>
                </a:lnTo>
                <a:lnTo>
                  <a:pt x="4805681" y="933155"/>
                </a:lnTo>
                <a:cubicBezTo>
                  <a:pt x="4981046" y="851275"/>
                  <a:pt x="5176674" y="805543"/>
                  <a:pt x="5382986" y="805543"/>
                </a:cubicBezTo>
                <a:cubicBezTo>
                  <a:pt x="5524455" y="805543"/>
                  <a:pt x="5660903" y="827047"/>
                  <a:pt x="5789238" y="866963"/>
                </a:cubicBezTo>
                <a:lnTo>
                  <a:pt x="5842161" y="886333"/>
                </a:lnTo>
                <a:lnTo>
                  <a:pt x="5988873" y="825361"/>
                </a:lnTo>
                <a:cubicBezTo>
                  <a:pt x="6165434" y="763172"/>
                  <a:pt x="6355367" y="729343"/>
                  <a:pt x="6553198" y="729343"/>
                </a:cubicBezTo>
                <a:cubicBezTo>
                  <a:pt x="6992826" y="729343"/>
                  <a:pt x="7393436" y="896400"/>
                  <a:pt x="7695010" y="1170497"/>
                </a:cubicBezTo>
                <a:lnTo>
                  <a:pt x="7851240" y="1334366"/>
                </a:lnTo>
                <a:lnTo>
                  <a:pt x="7929516" y="1190154"/>
                </a:lnTo>
                <a:cubicBezTo>
                  <a:pt x="8175024" y="826754"/>
                  <a:pt x="8590788" y="587828"/>
                  <a:pt x="9062355" y="587828"/>
                </a:cubicBezTo>
                <a:cubicBezTo>
                  <a:pt x="9298139" y="587828"/>
                  <a:pt x="9519971" y="647560"/>
                  <a:pt x="9713547" y="752716"/>
                </a:cubicBezTo>
                <a:lnTo>
                  <a:pt x="9780779" y="793561"/>
                </a:lnTo>
                <a:lnTo>
                  <a:pt x="9801859" y="754725"/>
                </a:lnTo>
                <a:cubicBezTo>
                  <a:pt x="10047367" y="391325"/>
                  <a:pt x="10463131" y="152399"/>
                  <a:pt x="10934698" y="152399"/>
                </a:cubicBezTo>
                <a:cubicBezTo>
                  <a:pt x="11500579" y="152399"/>
                  <a:pt x="11986102" y="496452"/>
                  <a:pt x="12193496" y="986786"/>
                </a:cubicBezTo>
                <a:lnTo>
                  <a:pt x="12202108" y="1014530"/>
                </a:lnTo>
                <a:lnTo>
                  <a:pt x="12292901" y="1019114"/>
                </a:lnTo>
                <a:cubicBezTo>
                  <a:pt x="12951604" y="1086009"/>
                  <a:pt x="13465627" y="1642304"/>
                  <a:pt x="13465627" y="2318656"/>
                </a:cubicBezTo>
                <a:cubicBezTo>
                  <a:pt x="13465627" y="2769557"/>
                  <a:pt x="13237172" y="3167100"/>
                  <a:pt x="12889698" y="3401849"/>
                </a:cubicBezTo>
                <a:lnTo>
                  <a:pt x="12845141" y="3428918"/>
                </a:lnTo>
                <a:lnTo>
                  <a:pt x="12845141" y="6585858"/>
                </a:lnTo>
                <a:lnTo>
                  <a:pt x="12834410" y="6585858"/>
                </a:lnTo>
                <a:lnTo>
                  <a:pt x="12834410" y="9813126"/>
                </a:lnTo>
                <a:lnTo>
                  <a:pt x="646958" y="9813126"/>
                </a:lnTo>
                <a:lnTo>
                  <a:pt x="646958" y="6585856"/>
                </a:lnTo>
                <a:lnTo>
                  <a:pt x="653143" y="6585856"/>
                </a:lnTo>
                <a:lnTo>
                  <a:pt x="653143" y="3176375"/>
                </a:lnTo>
                <a:lnTo>
                  <a:pt x="617976" y="3150078"/>
                </a:lnTo>
                <a:cubicBezTo>
                  <a:pt x="240563" y="2838609"/>
                  <a:pt x="0" y="2367241"/>
                  <a:pt x="0" y="1839687"/>
                </a:cubicBezTo>
                <a:cubicBezTo>
                  <a:pt x="0" y="901813"/>
                  <a:pt x="760297" y="141515"/>
                  <a:pt x="1698171" y="141515"/>
                </a:cubicBezTo>
                <a:cubicBezTo>
                  <a:pt x="1983930" y="141515"/>
                  <a:pt x="2253203" y="212097"/>
                  <a:pt x="2489509" y="336778"/>
                </a:cubicBezTo>
                <a:lnTo>
                  <a:pt x="2565762" y="380926"/>
                </a:lnTo>
                <a:lnTo>
                  <a:pt x="2641639" y="311964"/>
                </a:lnTo>
                <a:cubicBezTo>
                  <a:pt x="2877791" y="117074"/>
                  <a:pt x="3180544" y="0"/>
                  <a:pt x="351064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2" name="Picture 21" descr="A rocket with a white tower&#10;&#10;Description automatically generated with medium confidence">
            <a:extLst>
              <a:ext uri="{FF2B5EF4-FFF2-40B4-BE49-F238E27FC236}">
                <a16:creationId xmlns:a16="http://schemas.microsoft.com/office/drawing/2014/main" id="{2FC33E65-5F4B-64C6-9995-8C78F88A972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82749" y="6549178"/>
            <a:ext cx="25487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8854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9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339ED1-1302-BAB8-B172-8A8F6DB818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 descr="A blue sky with clouds&#10;&#10;Description automatically generated">
            <a:extLst>
              <a:ext uri="{FF2B5EF4-FFF2-40B4-BE49-F238E27FC236}">
                <a16:creationId xmlns:a16="http://schemas.microsoft.com/office/drawing/2014/main" id="{7ECD26A4-6330-0D0F-4CFC-0B5144BC13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73" r="2" b="7873"/>
          <a:stretch/>
        </p:blipFill>
        <p:spPr>
          <a:xfrm>
            <a:off x="-631217" y="-355060"/>
            <a:ext cx="13454434" cy="7568119"/>
          </a:xfrm>
          <a:prstGeom prst="roundRect">
            <a:avLst>
              <a:gd name="adj" fmla="val 16452"/>
            </a:avLst>
          </a:prstGeom>
        </p:spPr>
      </p:pic>
      <p:sp>
        <p:nvSpPr>
          <p:cNvPr id="31" name="Freeform 30">
            <a:extLst>
              <a:ext uri="{FF2B5EF4-FFF2-40B4-BE49-F238E27FC236}">
                <a16:creationId xmlns:a16="http://schemas.microsoft.com/office/drawing/2014/main" id="{C40183C4-0FB8-6C86-7E05-3351410E416F}"/>
              </a:ext>
            </a:extLst>
          </p:cNvPr>
          <p:cNvSpPr/>
          <p:nvPr/>
        </p:nvSpPr>
        <p:spPr>
          <a:xfrm>
            <a:off x="-636814" y="-1983489"/>
            <a:ext cx="13465627" cy="9813126"/>
          </a:xfrm>
          <a:custGeom>
            <a:avLst/>
            <a:gdLst>
              <a:gd name="connsiteX0" fmla="*/ 3510642 w 13465627"/>
              <a:gd name="connsiteY0" fmla="*/ 0 h 9813126"/>
              <a:gd name="connsiteX1" fmla="*/ 4769440 w 13465627"/>
              <a:gd name="connsiteY1" fmla="*/ 834387 h 9813126"/>
              <a:gd name="connsiteX2" fmla="*/ 4800874 w 13465627"/>
              <a:gd name="connsiteY2" fmla="*/ 935653 h 9813126"/>
              <a:gd name="connsiteX3" fmla="*/ 4805681 w 13465627"/>
              <a:gd name="connsiteY3" fmla="*/ 933155 h 9813126"/>
              <a:gd name="connsiteX4" fmla="*/ 5382986 w 13465627"/>
              <a:gd name="connsiteY4" fmla="*/ 805543 h 9813126"/>
              <a:gd name="connsiteX5" fmla="*/ 5789238 w 13465627"/>
              <a:gd name="connsiteY5" fmla="*/ 866963 h 9813126"/>
              <a:gd name="connsiteX6" fmla="*/ 5842161 w 13465627"/>
              <a:gd name="connsiteY6" fmla="*/ 886333 h 9813126"/>
              <a:gd name="connsiteX7" fmla="*/ 5988873 w 13465627"/>
              <a:gd name="connsiteY7" fmla="*/ 825361 h 9813126"/>
              <a:gd name="connsiteX8" fmla="*/ 6553198 w 13465627"/>
              <a:gd name="connsiteY8" fmla="*/ 729343 h 9813126"/>
              <a:gd name="connsiteX9" fmla="*/ 7695010 w 13465627"/>
              <a:gd name="connsiteY9" fmla="*/ 1170497 h 9813126"/>
              <a:gd name="connsiteX10" fmla="*/ 7851240 w 13465627"/>
              <a:gd name="connsiteY10" fmla="*/ 1334366 h 9813126"/>
              <a:gd name="connsiteX11" fmla="*/ 7929516 w 13465627"/>
              <a:gd name="connsiteY11" fmla="*/ 1190154 h 9813126"/>
              <a:gd name="connsiteX12" fmla="*/ 9062355 w 13465627"/>
              <a:gd name="connsiteY12" fmla="*/ 587828 h 9813126"/>
              <a:gd name="connsiteX13" fmla="*/ 9713547 w 13465627"/>
              <a:gd name="connsiteY13" fmla="*/ 752716 h 9813126"/>
              <a:gd name="connsiteX14" fmla="*/ 9780779 w 13465627"/>
              <a:gd name="connsiteY14" fmla="*/ 793561 h 9813126"/>
              <a:gd name="connsiteX15" fmla="*/ 9801859 w 13465627"/>
              <a:gd name="connsiteY15" fmla="*/ 754725 h 9813126"/>
              <a:gd name="connsiteX16" fmla="*/ 10934698 w 13465627"/>
              <a:gd name="connsiteY16" fmla="*/ 152399 h 9813126"/>
              <a:gd name="connsiteX17" fmla="*/ 12193496 w 13465627"/>
              <a:gd name="connsiteY17" fmla="*/ 986786 h 9813126"/>
              <a:gd name="connsiteX18" fmla="*/ 12202108 w 13465627"/>
              <a:gd name="connsiteY18" fmla="*/ 1014530 h 9813126"/>
              <a:gd name="connsiteX19" fmla="*/ 12292901 w 13465627"/>
              <a:gd name="connsiteY19" fmla="*/ 1019114 h 9813126"/>
              <a:gd name="connsiteX20" fmla="*/ 13465627 w 13465627"/>
              <a:gd name="connsiteY20" fmla="*/ 2318656 h 9813126"/>
              <a:gd name="connsiteX21" fmla="*/ 12889698 w 13465627"/>
              <a:gd name="connsiteY21" fmla="*/ 3401849 h 9813126"/>
              <a:gd name="connsiteX22" fmla="*/ 12845141 w 13465627"/>
              <a:gd name="connsiteY22" fmla="*/ 3428918 h 9813126"/>
              <a:gd name="connsiteX23" fmla="*/ 12845141 w 13465627"/>
              <a:gd name="connsiteY23" fmla="*/ 6585858 h 9813126"/>
              <a:gd name="connsiteX24" fmla="*/ 12834410 w 13465627"/>
              <a:gd name="connsiteY24" fmla="*/ 6585858 h 9813126"/>
              <a:gd name="connsiteX25" fmla="*/ 12834410 w 13465627"/>
              <a:gd name="connsiteY25" fmla="*/ 9813126 h 9813126"/>
              <a:gd name="connsiteX26" fmla="*/ 646958 w 13465627"/>
              <a:gd name="connsiteY26" fmla="*/ 9813126 h 9813126"/>
              <a:gd name="connsiteX27" fmla="*/ 646958 w 13465627"/>
              <a:gd name="connsiteY27" fmla="*/ 6585856 h 9813126"/>
              <a:gd name="connsiteX28" fmla="*/ 653143 w 13465627"/>
              <a:gd name="connsiteY28" fmla="*/ 6585856 h 9813126"/>
              <a:gd name="connsiteX29" fmla="*/ 653143 w 13465627"/>
              <a:gd name="connsiteY29" fmla="*/ 3176375 h 9813126"/>
              <a:gd name="connsiteX30" fmla="*/ 617976 w 13465627"/>
              <a:gd name="connsiteY30" fmla="*/ 3150078 h 9813126"/>
              <a:gd name="connsiteX31" fmla="*/ 0 w 13465627"/>
              <a:gd name="connsiteY31" fmla="*/ 1839687 h 9813126"/>
              <a:gd name="connsiteX32" fmla="*/ 1698171 w 13465627"/>
              <a:gd name="connsiteY32" fmla="*/ 141515 h 9813126"/>
              <a:gd name="connsiteX33" fmla="*/ 2489509 w 13465627"/>
              <a:gd name="connsiteY33" fmla="*/ 336778 h 9813126"/>
              <a:gd name="connsiteX34" fmla="*/ 2565762 w 13465627"/>
              <a:gd name="connsiteY34" fmla="*/ 380926 h 9813126"/>
              <a:gd name="connsiteX35" fmla="*/ 2641639 w 13465627"/>
              <a:gd name="connsiteY35" fmla="*/ 311964 h 9813126"/>
              <a:gd name="connsiteX36" fmla="*/ 3510642 w 13465627"/>
              <a:gd name="connsiteY36" fmla="*/ 0 h 9813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3465627" h="9813126">
                <a:moveTo>
                  <a:pt x="3510642" y="0"/>
                </a:moveTo>
                <a:cubicBezTo>
                  <a:pt x="4076523" y="0"/>
                  <a:pt x="4562046" y="344053"/>
                  <a:pt x="4769440" y="834387"/>
                </a:cubicBezTo>
                <a:lnTo>
                  <a:pt x="4800874" y="935653"/>
                </a:lnTo>
                <a:lnTo>
                  <a:pt x="4805681" y="933155"/>
                </a:lnTo>
                <a:cubicBezTo>
                  <a:pt x="4981046" y="851275"/>
                  <a:pt x="5176674" y="805543"/>
                  <a:pt x="5382986" y="805543"/>
                </a:cubicBezTo>
                <a:cubicBezTo>
                  <a:pt x="5524455" y="805543"/>
                  <a:pt x="5660903" y="827047"/>
                  <a:pt x="5789238" y="866963"/>
                </a:cubicBezTo>
                <a:lnTo>
                  <a:pt x="5842161" y="886333"/>
                </a:lnTo>
                <a:lnTo>
                  <a:pt x="5988873" y="825361"/>
                </a:lnTo>
                <a:cubicBezTo>
                  <a:pt x="6165434" y="763172"/>
                  <a:pt x="6355367" y="729343"/>
                  <a:pt x="6553198" y="729343"/>
                </a:cubicBezTo>
                <a:cubicBezTo>
                  <a:pt x="6992826" y="729343"/>
                  <a:pt x="7393436" y="896400"/>
                  <a:pt x="7695010" y="1170497"/>
                </a:cubicBezTo>
                <a:lnTo>
                  <a:pt x="7851240" y="1334366"/>
                </a:lnTo>
                <a:lnTo>
                  <a:pt x="7929516" y="1190154"/>
                </a:lnTo>
                <a:cubicBezTo>
                  <a:pt x="8175024" y="826754"/>
                  <a:pt x="8590788" y="587828"/>
                  <a:pt x="9062355" y="587828"/>
                </a:cubicBezTo>
                <a:cubicBezTo>
                  <a:pt x="9298139" y="587828"/>
                  <a:pt x="9519971" y="647560"/>
                  <a:pt x="9713547" y="752716"/>
                </a:cubicBezTo>
                <a:lnTo>
                  <a:pt x="9780779" y="793561"/>
                </a:lnTo>
                <a:lnTo>
                  <a:pt x="9801859" y="754725"/>
                </a:lnTo>
                <a:cubicBezTo>
                  <a:pt x="10047367" y="391325"/>
                  <a:pt x="10463131" y="152399"/>
                  <a:pt x="10934698" y="152399"/>
                </a:cubicBezTo>
                <a:cubicBezTo>
                  <a:pt x="11500579" y="152399"/>
                  <a:pt x="11986102" y="496452"/>
                  <a:pt x="12193496" y="986786"/>
                </a:cubicBezTo>
                <a:lnTo>
                  <a:pt x="12202108" y="1014530"/>
                </a:lnTo>
                <a:lnTo>
                  <a:pt x="12292901" y="1019114"/>
                </a:lnTo>
                <a:cubicBezTo>
                  <a:pt x="12951604" y="1086009"/>
                  <a:pt x="13465627" y="1642304"/>
                  <a:pt x="13465627" y="2318656"/>
                </a:cubicBezTo>
                <a:cubicBezTo>
                  <a:pt x="13465627" y="2769557"/>
                  <a:pt x="13237172" y="3167100"/>
                  <a:pt x="12889698" y="3401849"/>
                </a:cubicBezTo>
                <a:lnTo>
                  <a:pt x="12845141" y="3428918"/>
                </a:lnTo>
                <a:lnTo>
                  <a:pt x="12845141" y="6585858"/>
                </a:lnTo>
                <a:lnTo>
                  <a:pt x="12834410" y="6585858"/>
                </a:lnTo>
                <a:lnTo>
                  <a:pt x="12834410" y="9813126"/>
                </a:lnTo>
                <a:lnTo>
                  <a:pt x="646958" y="9813126"/>
                </a:lnTo>
                <a:lnTo>
                  <a:pt x="646958" y="6585856"/>
                </a:lnTo>
                <a:lnTo>
                  <a:pt x="653143" y="6585856"/>
                </a:lnTo>
                <a:lnTo>
                  <a:pt x="653143" y="3176375"/>
                </a:lnTo>
                <a:lnTo>
                  <a:pt x="617976" y="3150078"/>
                </a:lnTo>
                <a:cubicBezTo>
                  <a:pt x="240563" y="2838609"/>
                  <a:pt x="0" y="2367241"/>
                  <a:pt x="0" y="1839687"/>
                </a:cubicBezTo>
                <a:cubicBezTo>
                  <a:pt x="0" y="901813"/>
                  <a:pt x="760297" y="141515"/>
                  <a:pt x="1698171" y="141515"/>
                </a:cubicBezTo>
                <a:cubicBezTo>
                  <a:pt x="1983930" y="141515"/>
                  <a:pt x="2253203" y="212097"/>
                  <a:pt x="2489509" y="336778"/>
                </a:cubicBezTo>
                <a:lnTo>
                  <a:pt x="2565762" y="380926"/>
                </a:lnTo>
                <a:lnTo>
                  <a:pt x="2641639" y="311964"/>
                </a:lnTo>
                <a:cubicBezTo>
                  <a:pt x="2877791" y="117074"/>
                  <a:pt x="3180544" y="0"/>
                  <a:pt x="351064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2" name="Picture 21" descr="A rocket with a white tower&#10;&#10;Description automatically generated with medium confidence">
            <a:extLst>
              <a:ext uri="{FF2B5EF4-FFF2-40B4-BE49-F238E27FC236}">
                <a16:creationId xmlns:a16="http://schemas.microsoft.com/office/drawing/2014/main" id="{E8854907-9646-F220-B2E4-AB45D6A144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1601" y="-7739810"/>
            <a:ext cx="2548796" cy="6858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D8918FB-7F0A-0354-BDE2-89941F09E24A}"/>
              </a:ext>
            </a:extLst>
          </p:cNvPr>
          <p:cNvSpPr txBox="1"/>
          <p:nvPr/>
        </p:nvSpPr>
        <p:spPr>
          <a:xfrm>
            <a:off x="658506" y="869788"/>
            <a:ext cx="6152647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383D53"/>
                </a:solidFill>
                <a:latin typeface="Montserrat SemiBold" pitchFamily="2" charset="77"/>
              </a:rPr>
              <a:t>What Do Aerospace </a:t>
            </a:r>
          </a:p>
          <a:p>
            <a:r>
              <a:rPr lang="en-US" sz="4400" b="1" dirty="0">
                <a:solidFill>
                  <a:srgbClr val="383D53"/>
                </a:solidFill>
                <a:latin typeface="Montserrat SemiBold" pitchFamily="2" charset="77"/>
              </a:rPr>
              <a:t>Engineers Do?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86156B-E348-22CE-2314-3B52D8719889}"/>
              </a:ext>
            </a:extLst>
          </p:cNvPr>
          <p:cNvSpPr txBox="1"/>
          <p:nvPr/>
        </p:nvSpPr>
        <p:spPr>
          <a:xfrm>
            <a:off x="684163" y="2256479"/>
            <a:ext cx="3506088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383D53"/>
                </a:solidFill>
                <a:latin typeface="Montserrat" pitchFamily="2" charset="77"/>
              </a:rPr>
              <a:t>Aerospace Engineers: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49F8001-E608-42F1-8489-B84AD62583CC}"/>
              </a:ext>
            </a:extLst>
          </p:cNvPr>
          <p:cNvSpPr txBox="1"/>
          <p:nvPr/>
        </p:nvSpPr>
        <p:spPr>
          <a:xfrm>
            <a:off x="658506" y="7961711"/>
            <a:ext cx="5638082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383D53"/>
                </a:solidFill>
                <a:latin typeface="Montserrat SemiBold" pitchFamily="2" charset="77"/>
              </a:rPr>
              <a:t>Aerospace </a:t>
            </a:r>
          </a:p>
          <a:p>
            <a:r>
              <a:rPr lang="en-US" sz="4400" b="1" dirty="0">
                <a:solidFill>
                  <a:srgbClr val="383D53"/>
                </a:solidFill>
                <a:latin typeface="Montserrat SemiBold" pitchFamily="2" charset="77"/>
              </a:rPr>
              <a:t>Engineering Fields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4E695C-4954-25D6-F1B6-574D05C1E6B8}"/>
              </a:ext>
            </a:extLst>
          </p:cNvPr>
          <p:cNvSpPr txBox="1"/>
          <p:nvPr/>
        </p:nvSpPr>
        <p:spPr>
          <a:xfrm>
            <a:off x="684163" y="9348402"/>
            <a:ext cx="3550972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383D53"/>
                </a:solidFill>
                <a:latin typeface="Montserrat" pitchFamily="2" charset="77"/>
              </a:rPr>
              <a:t>Propulsion Engineers: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80D1BF8-F339-03B1-57CE-97B7D4FB6286}"/>
              </a:ext>
            </a:extLst>
          </p:cNvPr>
          <p:cNvSpPr txBox="1"/>
          <p:nvPr/>
        </p:nvSpPr>
        <p:spPr>
          <a:xfrm>
            <a:off x="684163" y="10063459"/>
            <a:ext cx="3797684" cy="107721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D</a:t>
            </a:r>
            <a:r>
              <a:rPr lang="en-US" sz="1600" dirty="0">
                <a:solidFill>
                  <a:srgbClr val="383D53"/>
                </a:solidFill>
                <a:effectLst/>
                <a:latin typeface="Montserrat" pitchFamily="2" charset="77"/>
              </a:rPr>
              <a:t>esign the engines that provide rockets, missiles, satellites and other spacecraft with the means to move in </a:t>
            </a: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the air or </a:t>
            </a:r>
            <a:r>
              <a:rPr lang="en-US" sz="1600" dirty="0">
                <a:solidFill>
                  <a:srgbClr val="383D53"/>
                </a:solidFill>
                <a:effectLst/>
                <a:latin typeface="Montserrat" pitchFamily="2" charset="77"/>
              </a:rPr>
              <a:t>in space</a:t>
            </a:r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7B295D-E16D-FB50-8C61-B3984C608D84}"/>
              </a:ext>
            </a:extLst>
          </p:cNvPr>
          <p:cNvSpPr txBox="1"/>
          <p:nvPr/>
        </p:nvSpPr>
        <p:spPr>
          <a:xfrm>
            <a:off x="684163" y="2971536"/>
            <a:ext cx="3797684" cy="230832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Aerospace Engineers design and develop aircraft and spacecraft.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This includes commercial airplanes, military jets, satellites, and rockets.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They ensure these vehicles are safe, efficient, and capable of performing their missions.</a:t>
            </a:r>
          </a:p>
        </p:txBody>
      </p:sp>
      <p:pic>
        <p:nvPicPr>
          <p:cNvPr id="33" name="Picture 32" descr="A blue sky with clouds&#10;&#10;Description automatically generated">
            <a:extLst>
              <a:ext uri="{FF2B5EF4-FFF2-40B4-BE49-F238E27FC236}">
                <a16:creationId xmlns:a16="http://schemas.microsoft.com/office/drawing/2014/main" id="{CE01F152-4E36-4898-F3A8-284FE2B84F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5864" t="7873" r="2" b="7875"/>
          <a:stretch/>
        </p:blipFill>
        <p:spPr>
          <a:xfrm>
            <a:off x="6811152" y="-685324"/>
            <a:ext cx="5380847" cy="7568119"/>
          </a:xfrm>
          <a:prstGeom prst="roundRect">
            <a:avLst>
              <a:gd name="adj" fmla="val 0"/>
            </a:avLst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0CAE1333-024A-8AE6-8B49-3E89B0E0512C}"/>
              </a:ext>
            </a:extLst>
          </p:cNvPr>
          <p:cNvGrpSpPr/>
          <p:nvPr/>
        </p:nvGrpSpPr>
        <p:grpSpPr>
          <a:xfrm>
            <a:off x="7558079" y="1221452"/>
            <a:ext cx="3913298" cy="4415096"/>
            <a:chOff x="7558079" y="1221452"/>
            <a:chExt cx="3913298" cy="4415096"/>
          </a:xfrm>
        </p:grpSpPr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9FF47D96-74B5-AA28-B61E-6A6188F3A64C}"/>
                </a:ext>
              </a:extLst>
            </p:cNvPr>
            <p:cNvSpPr/>
            <p:nvPr/>
          </p:nvSpPr>
          <p:spPr>
            <a:xfrm>
              <a:off x="7558079" y="1221452"/>
              <a:ext cx="3913298" cy="4415096"/>
            </a:xfrm>
            <a:prstGeom prst="roundRect">
              <a:avLst>
                <a:gd name="adj" fmla="val 919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34" descr="A person standing on a plane&#10;&#10;Description automatically generated">
              <a:extLst>
                <a:ext uri="{FF2B5EF4-FFF2-40B4-BE49-F238E27FC236}">
                  <a16:creationId xmlns:a16="http://schemas.microsoft.com/office/drawing/2014/main" id="{7A42D1C7-42D2-C137-34E0-E6917AB1B4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43540"/>
            <a:stretch/>
          </p:blipFill>
          <p:spPr>
            <a:xfrm>
              <a:off x="7877665" y="1482226"/>
              <a:ext cx="3274126" cy="3865951"/>
            </a:xfrm>
            <a:prstGeom prst="roundRect">
              <a:avLst>
                <a:gd name="adj" fmla="val 5470"/>
              </a:avLst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865633F-34DF-01C2-963F-F77ED1C1477D}"/>
              </a:ext>
            </a:extLst>
          </p:cNvPr>
          <p:cNvGrpSpPr/>
          <p:nvPr/>
        </p:nvGrpSpPr>
        <p:grpSpPr>
          <a:xfrm>
            <a:off x="7558079" y="7739809"/>
            <a:ext cx="3913298" cy="4415096"/>
            <a:chOff x="7558079" y="1072192"/>
            <a:chExt cx="3913298" cy="4415096"/>
          </a:xfrm>
        </p:grpSpPr>
        <p:sp>
          <p:nvSpPr>
            <p:cNvPr id="41" name="Rounded Rectangle 40">
              <a:extLst>
                <a:ext uri="{FF2B5EF4-FFF2-40B4-BE49-F238E27FC236}">
                  <a16:creationId xmlns:a16="http://schemas.microsoft.com/office/drawing/2014/main" id="{0841E331-0D9B-B7E8-E8A2-9AE6D3C94A98}"/>
                </a:ext>
              </a:extLst>
            </p:cNvPr>
            <p:cNvSpPr/>
            <p:nvPr/>
          </p:nvSpPr>
          <p:spPr>
            <a:xfrm>
              <a:off x="7558079" y="1072192"/>
              <a:ext cx="3913298" cy="4415096"/>
            </a:xfrm>
            <a:prstGeom prst="roundRect">
              <a:avLst>
                <a:gd name="adj" fmla="val 919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2" name="Picture 41" descr="A close-up of a jet engine&#10;&#10;Description automatically generated">
              <a:extLst>
                <a:ext uri="{FF2B5EF4-FFF2-40B4-BE49-F238E27FC236}">
                  <a16:creationId xmlns:a16="http://schemas.microsoft.com/office/drawing/2014/main" id="{65AAE148-161C-CA00-69A5-8C1564E74A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29217" r="11644"/>
            <a:stretch/>
          </p:blipFill>
          <p:spPr>
            <a:xfrm>
              <a:off x="7864512" y="1331713"/>
              <a:ext cx="3274126" cy="3896054"/>
            </a:xfrm>
            <a:prstGeom prst="roundRect">
              <a:avLst>
                <a:gd name="adj" fmla="val 6854"/>
              </a:avLst>
            </a:prstGeom>
          </p:spPr>
        </p:pic>
      </p:grpSp>
    </p:spTree>
    <p:extLst>
      <p:ext uri="{BB962C8B-B14F-4D97-AF65-F5344CB8AC3E}">
        <p14:creationId xmlns:p14="http://schemas.microsoft.com/office/powerpoint/2010/main" val="26174257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9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F165E7-BB0C-8344-4174-0A411A5907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C2388941-3E2C-7311-F2F1-B0FFDDCE2545}"/>
              </a:ext>
            </a:extLst>
          </p:cNvPr>
          <p:cNvSpPr txBox="1"/>
          <p:nvPr/>
        </p:nvSpPr>
        <p:spPr>
          <a:xfrm>
            <a:off x="658506" y="-5509483"/>
            <a:ext cx="6152647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383D53"/>
                </a:solidFill>
                <a:latin typeface="Montserrat SemiBold" pitchFamily="2" charset="77"/>
              </a:rPr>
              <a:t>What Do Aerospace </a:t>
            </a:r>
          </a:p>
          <a:p>
            <a:r>
              <a:rPr lang="en-US" sz="4400" b="1" dirty="0">
                <a:solidFill>
                  <a:srgbClr val="383D53"/>
                </a:solidFill>
                <a:latin typeface="Montserrat SemiBold" pitchFamily="2" charset="77"/>
              </a:rPr>
              <a:t>Engineers Do?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0343B0-FE12-9431-D3FA-18875933AC7A}"/>
              </a:ext>
            </a:extLst>
          </p:cNvPr>
          <p:cNvSpPr txBox="1"/>
          <p:nvPr/>
        </p:nvSpPr>
        <p:spPr>
          <a:xfrm>
            <a:off x="684163" y="-4122792"/>
            <a:ext cx="3506088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383D53"/>
                </a:solidFill>
                <a:latin typeface="Montserrat" pitchFamily="2" charset="77"/>
              </a:rPr>
              <a:t>Aerospace Engineers: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D06A4B-06D1-A3A8-1A72-973164DF4CAE}"/>
              </a:ext>
            </a:extLst>
          </p:cNvPr>
          <p:cNvSpPr txBox="1"/>
          <p:nvPr/>
        </p:nvSpPr>
        <p:spPr>
          <a:xfrm>
            <a:off x="684163" y="-3407735"/>
            <a:ext cx="3797684" cy="230832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Aerospace Engineers design and develop aircraft and spacecraft.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This includes commercial airplanes, military jets, satellites, and rockets.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They ensure these vehicles are safe, efficient, and capable of performing their missions.</a:t>
            </a:r>
          </a:p>
        </p:txBody>
      </p:sp>
      <p:pic>
        <p:nvPicPr>
          <p:cNvPr id="7" name="Picture 6" descr="A blue sky with clouds&#10;&#10;Description automatically generated">
            <a:extLst>
              <a:ext uri="{FF2B5EF4-FFF2-40B4-BE49-F238E27FC236}">
                <a16:creationId xmlns:a16="http://schemas.microsoft.com/office/drawing/2014/main" id="{4AC614BC-220C-3636-60CA-2373F2F9DDE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5864" t="7873" r="2" b="7875"/>
          <a:stretch/>
        </p:blipFill>
        <p:spPr>
          <a:xfrm>
            <a:off x="6811153" y="-710119"/>
            <a:ext cx="5380847" cy="7568119"/>
          </a:xfrm>
          <a:prstGeom prst="roundRect">
            <a:avLst>
              <a:gd name="adj" fmla="val 0"/>
            </a:avLst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71131CA-BBBC-3C54-3A99-A06DE69077A1}"/>
              </a:ext>
            </a:extLst>
          </p:cNvPr>
          <p:cNvSpPr txBox="1"/>
          <p:nvPr/>
        </p:nvSpPr>
        <p:spPr>
          <a:xfrm>
            <a:off x="658506" y="869788"/>
            <a:ext cx="5638082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383D53"/>
                </a:solidFill>
                <a:latin typeface="Montserrat SemiBold" pitchFamily="2" charset="77"/>
              </a:rPr>
              <a:t>Aerospace </a:t>
            </a:r>
          </a:p>
          <a:p>
            <a:r>
              <a:rPr lang="en-US" sz="4400" b="1" dirty="0">
                <a:solidFill>
                  <a:srgbClr val="383D53"/>
                </a:solidFill>
                <a:latin typeface="Montserrat SemiBold" pitchFamily="2" charset="77"/>
              </a:rPr>
              <a:t>Engineering Fields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D505232-9A79-1E40-EB2A-2470A9E8AAE7}"/>
              </a:ext>
            </a:extLst>
          </p:cNvPr>
          <p:cNvSpPr txBox="1"/>
          <p:nvPr/>
        </p:nvSpPr>
        <p:spPr>
          <a:xfrm>
            <a:off x="684163" y="2256479"/>
            <a:ext cx="3550972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383D53"/>
                </a:solidFill>
                <a:latin typeface="Montserrat" pitchFamily="2" charset="77"/>
              </a:rPr>
              <a:t>Propulsion Engineers: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9C721D-B9BC-C827-1242-B95104EE70F6}"/>
              </a:ext>
            </a:extLst>
          </p:cNvPr>
          <p:cNvSpPr txBox="1"/>
          <p:nvPr/>
        </p:nvSpPr>
        <p:spPr>
          <a:xfrm>
            <a:off x="684163" y="2971536"/>
            <a:ext cx="3797684" cy="107721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D</a:t>
            </a:r>
            <a:r>
              <a:rPr lang="en-US" sz="1600" dirty="0">
                <a:solidFill>
                  <a:srgbClr val="383D53"/>
                </a:solidFill>
                <a:effectLst/>
                <a:latin typeface="Montserrat" pitchFamily="2" charset="77"/>
              </a:rPr>
              <a:t>esign the engines that provide rockets, missiles, satellites and other spacecraft with the means to move in </a:t>
            </a: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the air or </a:t>
            </a:r>
            <a:r>
              <a:rPr lang="en-US" sz="1600" dirty="0">
                <a:solidFill>
                  <a:srgbClr val="383D53"/>
                </a:solidFill>
                <a:effectLst/>
                <a:latin typeface="Montserrat" pitchFamily="2" charset="77"/>
              </a:rPr>
              <a:t>in space</a:t>
            </a:r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0BD6230-801C-A991-7C5F-75FC0FDF7088}"/>
              </a:ext>
            </a:extLst>
          </p:cNvPr>
          <p:cNvGrpSpPr/>
          <p:nvPr/>
        </p:nvGrpSpPr>
        <p:grpSpPr>
          <a:xfrm>
            <a:off x="7620196" y="7218298"/>
            <a:ext cx="3913298" cy="4415096"/>
            <a:chOff x="7620196" y="7218298"/>
            <a:chExt cx="3913298" cy="4415096"/>
          </a:xfrm>
        </p:grpSpPr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58C83F32-5EC2-6B47-0D1E-21B4851C0CCF}"/>
                </a:ext>
              </a:extLst>
            </p:cNvPr>
            <p:cNvSpPr/>
            <p:nvPr/>
          </p:nvSpPr>
          <p:spPr>
            <a:xfrm>
              <a:off x="7620196" y="7218298"/>
              <a:ext cx="3913298" cy="4415096"/>
            </a:xfrm>
            <a:prstGeom prst="roundRect">
              <a:avLst>
                <a:gd name="adj" fmla="val 919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4" name="Picture 43" descr="A few men in a cockpit&#10;&#10;Description automatically generated">
              <a:extLst>
                <a:ext uri="{FF2B5EF4-FFF2-40B4-BE49-F238E27FC236}">
                  <a16:creationId xmlns:a16="http://schemas.microsoft.com/office/drawing/2014/main" id="{F3BBB840-952E-F568-3577-E13FE1570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28887" r="27692"/>
            <a:stretch/>
          </p:blipFill>
          <p:spPr>
            <a:xfrm>
              <a:off x="7939782" y="7480203"/>
              <a:ext cx="3274126" cy="3894923"/>
            </a:xfrm>
            <a:prstGeom prst="roundRect">
              <a:avLst>
                <a:gd name="adj" fmla="val 6642"/>
              </a:avLst>
            </a:prstGeom>
          </p:spPr>
        </p:pic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EF95314-B72C-368B-2DD1-B8C548251993}"/>
              </a:ext>
            </a:extLst>
          </p:cNvPr>
          <p:cNvGrpSpPr/>
          <p:nvPr/>
        </p:nvGrpSpPr>
        <p:grpSpPr>
          <a:xfrm>
            <a:off x="7558079" y="-4824785"/>
            <a:ext cx="3913298" cy="4415096"/>
            <a:chOff x="7558079" y="-4824785"/>
            <a:chExt cx="3913298" cy="4415096"/>
          </a:xfrm>
        </p:grpSpPr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3C33A893-0355-7136-B3DF-B2ED8789F9BA}"/>
                </a:ext>
              </a:extLst>
            </p:cNvPr>
            <p:cNvSpPr/>
            <p:nvPr/>
          </p:nvSpPr>
          <p:spPr>
            <a:xfrm>
              <a:off x="7558079" y="-4824785"/>
              <a:ext cx="3913298" cy="4415096"/>
            </a:xfrm>
            <a:prstGeom prst="roundRect">
              <a:avLst>
                <a:gd name="adj" fmla="val 919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8" name="Picture 47" descr="A person standing on a plane&#10;&#10;Description automatically generated">
              <a:extLst>
                <a:ext uri="{FF2B5EF4-FFF2-40B4-BE49-F238E27FC236}">
                  <a16:creationId xmlns:a16="http://schemas.microsoft.com/office/drawing/2014/main" id="{381AC110-EABD-396F-D6A2-9322F0DCDB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43540"/>
            <a:stretch/>
          </p:blipFill>
          <p:spPr>
            <a:xfrm>
              <a:off x="7877665" y="-4564011"/>
              <a:ext cx="3274126" cy="3865951"/>
            </a:xfrm>
            <a:prstGeom prst="roundRect">
              <a:avLst>
                <a:gd name="adj" fmla="val 5470"/>
              </a:avLst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BEBBA9AC-7B87-C748-F3C9-0FD782F339E9}"/>
              </a:ext>
            </a:extLst>
          </p:cNvPr>
          <p:cNvGrpSpPr/>
          <p:nvPr/>
        </p:nvGrpSpPr>
        <p:grpSpPr>
          <a:xfrm>
            <a:off x="7558079" y="1072192"/>
            <a:ext cx="3913298" cy="4415096"/>
            <a:chOff x="7558079" y="1072192"/>
            <a:chExt cx="3913298" cy="4415096"/>
          </a:xfrm>
        </p:grpSpPr>
        <p:sp>
          <p:nvSpPr>
            <p:cNvPr id="49" name="Rounded Rectangle 48">
              <a:extLst>
                <a:ext uri="{FF2B5EF4-FFF2-40B4-BE49-F238E27FC236}">
                  <a16:creationId xmlns:a16="http://schemas.microsoft.com/office/drawing/2014/main" id="{90F5926B-F401-FC55-D07F-36AD5883A6E4}"/>
                </a:ext>
              </a:extLst>
            </p:cNvPr>
            <p:cNvSpPr/>
            <p:nvPr/>
          </p:nvSpPr>
          <p:spPr>
            <a:xfrm>
              <a:off x="7558079" y="1072192"/>
              <a:ext cx="3913298" cy="4415096"/>
            </a:xfrm>
            <a:prstGeom prst="roundRect">
              <a:avLst>
                <a:gd name="adj" fmla="val 919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0" name="Picture 49" descr="A close-up of a jet engine&#10;&#10;Description automatically generated">
              <a:extLst>
                <a:ext uri="{FF2B5EF4-FFF2-40B4-BE49-F238E27FC236}">
                  <a16:creationId xmlns:a16="http://schemas.microsoft.com/office/drawing/2014/main" id="{A4B129A3-0071-02B6-99F4-55E2A7FBCD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29217" r="11644"/>
            <a:stretch/>
          </p:blipFill>
          <p:spPr>
            <a:xfrm>
              <a:off x="7864512" y="1331713"/>
              <a:ext cx="3274126" cy="3896054"/>
            </a:xfrm>
            <a:prstGeom prst="roundRect">
              <a:avLst>
                <a:gd name="adj" fmla="val 6854"/>
              </a:avLst>
            </a:prstGeom>
          </p:spPr>
        </p:pic>
      </p:grpSp>
    </p:spTree>
    <p:extLst>
      <p:ext uri="{BB962C8B-B14F-4D97-AF65-F5344CB8AC3E}">
        <p14:creationId xmlns:p14="http://schemas.microsoft.com/office/powerpoint/2010/main" val="2512171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9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201DEB-AD03-C4B7-4183-D1488D8001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ue sky with clouds&#10;&#10;Description automatically generated">
            <a:extLst>
              <a:ext uri="{FF2B5EF4-FFF2-40B4-BE49-F238E27FC236}">
                <a16:creationId xmlns:a16="http://schemas.microsoft.com/office/drawing/2014/main" id="{588DE732-1A3A-D261-4C89-B84E63DC66F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2" t="7873" r="3" b="7875"/>
          <a:stretch/>
        </p:blipFill>
        <p:spPr>
          <a:xfrm>
            <a:off x="0" y="-710120"/>
            <a:ext cx="12192000" cy="7568119"/>
          </a:xfrm>
          <a:prstGeom prst="roundRect">
            <a:avLst>
              <a:gd name="adj" fmla="val 0"/>
            </a:avLst>
          </a:prstGeom>
        </p:spPr>
      </p:pic>
      <p:pic>
        <p:nvPicPr>
          <p:cNvPr id="7" name="Picture 6" descr="A blue sky with clouds&#10;&#10;Description automatically generated">
            <a:extLst>
              <a:ext uri="{FF2B5EF4-FFF2-40B4-BE49-F238E27FC236}">
                <a16:creationId xmlns:a16="http://schemas.microsoft.com/office/drawing/2014/main" id="{553EC714-EA3E-520C-94AC-E160D90498D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5864" t="7873" r="2" b="7875"/>
          <a:stretch/>
        </p:blipFill>
        <p:spPr>
          <a:xfrm>
            <a:off x="6811153" y="-710119"/>
            <a:ext cx="5380847" cy="7568119"/>
          </a:xfrm>
          <a:prstGeom prst="roundRect">
            <a:avLst>
              <a:gd name="adj" fmla="val 0"/>
            </a:avLst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D3FB2D7-655D-9701-B962-4121E8F2FE95}"/>
              </a:ext>
            </a:extLst>
          </p:cNvPr>
          <p:cNvSpPr txBox="1"/>
          <p:nvPr/>
        </p:nvSpPr>
        <p:spPr>
          <a:xfrm>
            <a:off x="658506" y="-5509483"/>
            <a:ext cx="6152647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383D53"/>
                </a:solidFill>
                <a:latin typeface="Montserrat SemiBold" pitchFamily="2" charset="77"/>
              </a:rPr>
              <a:t>What Do Aerospace </a:t>
            </a:r>
          </a:p>
          <a:p>
            <a:r>
              <a:rPr lang="en-US" sz="4400" b="1" dirty="0">
                <a:solidFill>
                  <a:srgbClr val="383D53"/>
                </a:solidFill>
                <a:latin typeface="Montserrat SemiBold" pitchFamily="2" charset="77"/>
              </a:rPr>
              <a:t>Engineers Do?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23E7CD-94B7-B28F-1B48-DA9120983F88}"/>
              </a:ext>
            </a:extLst>
          </p:cNvPr>
          <p:cNvSpPr txBox="1"/>
          <p:nvPr/>
        </p:nvSpPr>
        <p:spPr>
          <a:xfrm>
            <a:off x="684163" y="-4122792"/>
            <a:ext cx="3506088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383D53"/>
                </a:solidFill>
                <a:latin typeface="Montserrat" pitchFamily="2" charset="77"/>
              </a:rPr>
              <a:t>Aerospace Engineers: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CB8B9A7-BD9C-5C9E-35F8-9595054448DA}"/>
              </a:ext>
            </a:extLst>
          </p:cNvPr>
          <p:cNvSpPr/>
          <p:nvPr/>
        </p:nvSpPr>
        <p:spPr>
          <a:xfrm>
            <a:off x="0" y="-86139"/>
            <a:ext cx="6811153" cy="69441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80BE65-1442-DF77-5954-12F2F6301BB9}"/>
              </a:ext>
            </a:extLst>
          </p:cNvPr>
          <p:cNvSpPr txBox="1"/>
          <p:nvPr/>
        </p:nvSpPr>
        <p:spPr>
          <a:xfrm>
            <a:off x="684163" y="-3407735"/>
            <a:ext cx="3797684" cy="230832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Aerospace Engineers design and develop aircraft and spacecraft.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This includes commercial airplanes, military jets, satellites, and rockets.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They ensure these vehicles are safe, efficient, and capable of performing their missions.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D6182D-0067-5D95-2B28-E2F191A2A082}"/>
              </a:ext>
            </a:extLst>
          </p:cNvPr>
          <p:cNvSpPr txBox="1"/>
          <p:nvPr/>
        </p:nvSpPr>
        <p:spPr>
          <a:xfrm>
            <a:off x="658506" y="869788"/>
            <a:ext cx="5638082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383D53"/>
                </a:solidFill>
                <a:latin typeface="Montserrat SemiBold" pitchFamily="2" charset="77"/>
              </a:rPr>
              <a:t>Aerospace </a:t>
            </a:r>
          </a:p>
          <a:p>
            <a:r>
              <a:rPr lang="en-US" sz="4400" b="1" dirty="0">
                <a:solidFill>
                  <a:srgbClr val="383D53"/>
                </a:solidFill>
                <a:latin typeface="Montserrat SemiBold" pitchFamily="2" charset="77"/>
              </a:rPr>
              <a:t>Engineering Fields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2694EC3B-0381-5621-EC38-1821814FFBE8}"/>
              </a:ext>
            </a:extLst>
          </p:cNvPr>
          <p:cNvSpPr/>
          <p:nvPr/>
        </p:nvSpPr>
        <p:spPr>
          <a:xfrm>
            <a:off x="7558079" y="-10743653"/>
            <a:ext cx="3913298" cy="4415096"/>
          </a:xfrm>
          <a:prstGeom prst="roundRect">
            <a:avLst>
              <a:gd name="adj" fmla="val 919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 descr="A person standing on a plane&#10;&#10;Description automatically generated">
            <a:extLst>
              <a:ext uri="{FF2B5EF4-FFF2-40B4-BE49-F238E27FC236}">
                <a16:creationId xmlns:a16="http://schemas.microsoft.com/office/drawing/2014/main" id="{7DEFA6CA-C345-CE84-A842-AE2E09BC3C5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3540"/>
          <a:stretch/>
        </p:blipFill>
        <p:spPr>
          <a:xfrm>
            <a:off x="7877665" y="-10482879"/>
            <a:ext cx="3274126" cy="3865951"/>
          </a:xfrm>
          <a:prstGeom prst="roundRect">
            <a:avLst>
              <a:gd name="adj" fmla="val 5470"/>
            </a:avLst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6F7D3F45-8767-4C63-E78E-8F94DDDFD196}"/>
              </a:ext>
            </a:extLst>
          </p:cNvPr>
          <p:cNvGrpSpPr/>
          <p:nvPr/>
        </p:nvGrpSpPr>
        <p:grpSpPr>
          <a:xfrm>
            <a:off x="7620196" y="-4762010"/>
            <a:ext cx="3913298" cy="4415096"/>
            <a:chOff x="7620196" y="-4762010"/>
            <a:chExt cx="3913298" cy="4415096"/>
          </a:xfrm>
        </p:grpSpPr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3A984DD4-94FE-14A2-97CC-C14A8BCBDE7F}"/>
                </a:ext>
              </a:extLst>
            </p:cNvPr>
            <p:cNvSpPr/>
            <p:nvPr/>
          </p:nvSpPr>
          <p:spPr>
            <a:xfrm>
              <a:off x="7620196" y="-4762010"/>
              <a:ext cx="3913298" cy="4415096"/>
            </a:xfrm>
            <a:prstGeom prst="roundRect">
              <a:avLst>
                <a:gd name="adj" fmla="val 919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37" descr="A close-up of a jet engine&#10;&#10;Description automatically generated">
              <a:extLst>
                <a:ext uri="{FF2B5EF4-FFF2-40B4-BE49-F238E27FC236}">
                  <a16:creationId xmlns:a16="http://schemas.microsoft.com/office/drawing/2014/main" id="{DCB30DCC-F9DD-378D-85E7-62A190F52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29217" r="11644"/>
            <a:stretch/>
          </p:blipFill>
          <p:spPr>
            <a:xfrm>
              <a:off x="7939782" y="-4501236"/>
              <a:ext cx="3274126" cy="3896054"/>
            </a:xfrm>
            <a:prstGeom prst="roundRect">
              <a:avLst>
                <a:gd name="adj" fmla="val 6854"/>
              </a:avLst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4A80CE5-2E27-E353-3C28-D02F8EA3F6C5}"/>
              </a:ext>
            </a:extLst>
          </p:cNvPr>
          <p:cNvGrpSpPr/>
          <p:nvPr/>
        </p:nvGrpSpPr>
        <p:grpSpPr>
          <a:xfrm>
            <a:off x="7620196" y="1219633"/>
            <a:ext cx="3913298" cy="4415096"/>
            <a:chOff x="7620196" y="1219633"/>
            <a:chExt cx="3913298" cy="4415096"/>
          </a:xfrm>
        </p:grpSpPr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F28B1A6B-D2F6-4A7D-E41D-5F60903FC1DB}"/>
                </a:ext>
              </a:extLst>
            </p:cNvPr>
            <p:cNvSpPr/>
            <p:nvPr/>
          </p:nvSpPr>
          <p:spPr>
            <a:xfrm>
              <a:off x="7620196" y="1219633"/>
              <a:ext cx="3913298" cy="4415096"/>
            </a:xfrm>
            <a:prstGeom prst="roundRect">
              <a:avLst>
                <a:gd name="adj" fmla="val 919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4" name="Picture 43" descr="A few men in a cockpit&#10;&#10;Description automatically generated">
              <a:extLst>
                <a:ext uri="{FF2B5EF4-FFF2-40B4-BE49-F238E27FC236}">
                  <a16:creationId xmlns:a16="http://schemas.microsoft.com/office/drawing/2014/main" id="{528CE342-DB32-3A5A-81B4-CCE601FDB86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28887" r="27692"/>
            <a:stretch/>
          </p:blipFill>
          <p:spPr>
            <a:xfrm>
              <a:off x="7939782" y="1481538"/>
              <a:ext cx="3274126" cy="3894923"/>
            </a:xfrm>
            <a:prstGeom prst="roundRect">
              <a:avLst>
                <a:gd name="adj" fmla="val 6642"/>
              </a:avLst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BD76837-D2CF-07A8-566A-C0F8CA29A623}"/>
              </a:ext>
            </a:extLst>
          </p:cNvPr>
          <p:cNvSpPr txBox="1"/>
          <p:nvPr/>
        </p:nvSpPr>
        <p:spPr>
          <a:xfrm>
            <a:off x="684163" y="2256479"/>
            <a:ext cx="3164649" cy="4616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383D53"/>
                </a:solidFill>
                <a:latin typeface="Montserrat" pitchFamily="2" charset="77"/>
              </a:rPr>
              <a:t>Avionics Engineers: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FC3C11-F90A-B006-1170-856737AD1631}"/>
              </a:ext>
            </a:extLst>
          </p:cNvPr>
          <p:cNvSpPr txBox="1"/>
          <p:nvPr/>
        </p:nvSpPr>
        <p:spPr>
          <a:xfrm>
            <a:off x="684163" y="2971536"/>
            <a:ext cx="3797684" cy="132343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Design and maintain the electronic systems in aircraft and spacecraft, such as navigation, communication, and control systems.</a:t>
            </a:r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764180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9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5724ED6-1144-ADE4-5E7A-51734B4C48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ue sky with clouds&#10;&#10;Description automatically generated">
            <a:extLst>
              <a:ext uri="{FF2B5EF4-FFF2-40B4-BE49-F238E27FC236}">
                <a16:creationId xmlns:a16="http://schemas.microsoft.com/office/drawing/2014/main" id="{18B99DE2-6611-787E-5A7B-E73FE54CCF3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2" t="7873" r="3" b="7875"/>
          <a:stretch/>
        </p:blipFill>
        <p:spPr>
          <a:xfrm>
            <a:off x="0" y="-710119"/>
            <a:ext cx="12192000" cy="7568119"/>
          </a:xfrm>
          <a:prstGeom prst="roundRect">
            <a:avLst>
              <a:gd name="adj" fmla="val 0"/>
            </a:avLst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8446628-23E4-578D-1719-64662D33674B}"/>
              </a:ext>
            </a:extLst>
          </p:cNvPr>
          <p:cNvSpPr/>
          <p:nvPr/>
        </p:nvSpPr>
        <p:spPr>
          <a:xfrm>
            <a:off x="5380847" y="-86139"/>
            <a:ext cx="6811153" cy="69441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CC0661-1994-0855-4973-BDD2FE027C39}"/>
              </a:ext>
            </a:extLst>
          </p:cNvPr>
          <p:cNvSpPr txBox="1"/>
          <p:nvPr/>
        </p:nvSpPr>
        <p:spPr>
          <a:xfrm>
            <a:off x="5857557" y="832230"/>
            <a:ext cx="5689378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383D53"/>
                </a:solidFill>
                <a:latin typeface="Montserrat SemiBold" pitchFamily="2" charset="77"/>
              </a:rPr>
              <a:t>Balsa Wood Glider </a:t>
            </a:r>
          </a:p>
          <a:p>
            <a:r>
              <a:rPr lang="en-US" sz="4400" b="1" dirty="0">
                <a:solidFill>
                  <a:srgbClr val="383D53"/>
                </a:solidFill>
                <a:latin typeface="Montserrat SemiBold" pitchFamily="2" charset="77"/>
              </a:rPr>
              <a:t>Project</a:t>
            </a:r>
          </a:p>
        </p:txBody>
      </p:sp>
      <p:pic>
        <p:nvPicPr>
          <p:cNvPr id="11" name="Picture 10" descr="A wooden airplane made of wood&#10;&#10;Description automatically generated">
            <a:extLst>
              <a:ext uri="{FF2B5EF4-FFF2-40B4-BE49-F238E27FC236}">
                <a16:creationId xmlns:a16="http://schemas.microsoft.com/office/drawing/2014/main" id="{E79DD14B-D3EF-4464-9371-ADC712D44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450858">
            <a:off x="1300653" y="2031709"/>
            <a:ext cx="2958926" cy="295892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0B66406-6955-C996-55F6-3EF36DEEB934}"/>
              </a:ext>
            </a:extLst>
          </p:cNvPr>
          <p:cNvSpPr txBox="1"/>
          <p:nvPr/>
        </p:nvSpPr>
        <p:spPr>
          <a:xfrm>
            <a:off x="5948367" y="2658540"/>
            <a:ext cx="4760962" cy="378565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Your goal is to design and construct a glider out of balsa wood.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The challenge is to design the furthest flying plane.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You will have to consider many factors such as: lift, weight, design, </a:t>
            </a:r>
            <a:r>
              <a:rPr lang="en-US" sz="1600" dirty="0" err="1">
                <a:solidFill>
                  <a:srgbClr val="383D53"/>
                </a:solidFill>
                <a:latin typeface="Montserrat" pitchFamily="2" charset="77"/>
              </a:rPr>
              <a:t>etc</a:t>
            </a:r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Materials: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2 sheets of balsa wood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Wood glue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X-</a:t>
            </a:r>
            <a:r>
              <a:rPr lang="en-US" sz="1600" dirty="0" err="1">
                <a:solidFill>
                  <a:srgbClr val="383D53"/>
                </a:solidFill>
                <a:latin typeface="Montserrat" pitchFamily="2" charset="77"/>
              </a:rPr>
              <a:t>Acto</a:t>
            </a: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 knife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Clay (for balancing)</a:t>
            </a:r>
          </a:p>
          <a:p>
            <a:pPr lvl="1"/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  <a:p>
            <a:pPr lvl="1"/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4922600-1127-5CED-4AD9-BAB7231D54E2}"/>
              </a:ext>
            </a:extLst>
          </p:cNvPr>
          <p:cNvSpPr/>
          <p:nvPr/>
        </p:nvSpPr>
        <p:spPr>
          <a:xfrm>
            <a:off x="6440590" y="-5112047"/>
            <a:ext cx="4561039" cy="3759955"/>
          </a:xfrm>
          <a:prstGeom prst="roundRect">
            <a:avLst>
              <a:gd name="adj" fmla="val 919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B72C0DEC-51B9-2523-31ED-86BFAF59D04F}"/>
              </a:ext>
            </a:extLst>
          </p:cNvPr>
          <p:cNvSpPr/>
          <p:nvPr/>
        </p:nvSpPr>
        <p:spPr>
          <a:xfrm>
            <a:off x="1063047" y="-7920560"/>
            <a:ext cx="4561039" cy="3759955"/>
          </a:xfrm>
          <a:prstGeom prst="roundRect">
            <a:avLst>
              <a:gd name="adj" fmla="val 919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0543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9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626687-AA2C-19EA-7B9B-7574379A7F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ue sky with clouds&#10;&#10;Description automatically generated">
            <a:extLst>
              <a:ext uri="{FF2B5EF4-FFF2-40B4-BE49-F238E27FC236}">
                <a16:creationId xmlns:a16="http://schemas.microsoft.com/office/drawing/2014/main" id="{2ADAF960-8685-B07B-37B1-9DDF1C4C1A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2" t="7873" r="3" b="7875"/>
          <a:stretch/>
        </p:blipFill>
        <p:spPr>
          <a:xfrm>
            <a:off x="0" y="-710119"/>
            <a:ext cx="12192000" cy="7568119"/>
          </a:xfrm>
          <a:prstGeom prst="roundRect">
            <a:avLst>
              <a:gd name="adj" fmla="val 0"/>
            </a:avLst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A69906D-C94B-3EF5-36CF-CE3ED1A63457}"/>
              </a:ext>
            </a:extLst>
          </p:cNvPr>
          <p:cNvSpPr/>
          <p:nvPr/>
        </p:nvSpPr>
        <p:spPr>
          <a:xfrm>
            <a:off x="5380847" y="-86139"/>
            <a:ext cx="6811153" cy="69441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176A6FA-C39D-8249-21F8-18C5B9A8EB63}"/>
              </a:ext>
            </a:extLst>
          </p:cNvPr>
          <p:cNvSpPr txBox="1"/>
          <p:nvPr/>
        </p:nvSpPr>
        <p:spPr>
          <a:xfrm>
            <a:off x="5857557" y="832230"/>
            <a:ext cx="3719288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383D53"/>
                </a:solidFill>
                <a:latin typeface="Montserrat SemiBold" pitchFamily="2" charset="77"/>
              </a:rPr>
              <a:t>Key Lesson: </a:t>
            </a:r>
          </a:p>
          <a:p>
            <a:r>
              <a:rPr lang="en-US" sz="4400" b="1" dirty="0">
                <a:solidFill>
                  <a:srgbClr val="383D53"/>
                </a:solidFill>
                <a:latin typeface="Montserrat SemiBold" pitchFamily="2" charset="77"/>
              </a:rPr>
              <a:t>Lift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789A9A-A253-49BA-75E5-BC0A806266BE}"/>
              </a:ext>
            </a:extLst>
          </p:cNvPr>
          <p:cNvSpPr txBox="1"/>
          <p:nvPr/>
        </p:nvSpPr>
        <p:spPr>
          <a:xfrm>
            <a:off x="6096000" y="2410567"/>
            <a:ext cx="4760962" cy="501675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An easy way to make your plane fly farther is to shape the wings in a specific (airfoil) way, but do you know why?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  <a:p>
            <a:r>
              <a:rPr lang="en-US" sz="1600" b="1" dirty="0">
                <a:latin typeface="Montserrat" pitchFamily="2" charset="77"/>
              </a:rPr>
              <a:t>Bernoulli’s Principle: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Montserrat" pitchFamily="2" charset="77"/>
              </a:rPr>
              <a:t>Air pressure difference: </a:t>
            </a:r>
            <a:r>
              <a:rPr lang="en-US" sz="1600" dirty="0">
                <a:latin typeface="Montserrat" pitchFamily="2" charset="77"/>
              </a:rPr>
              <a:t>When air moves faster, the pressure is lower. When it moves slower, the pressure is higher.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Montserrat" pitchFamily="2" charset="77"/>
              </a:rPr>
              <a:t>Wings and air: </a:t>
            </a:r>
            <a:r>
              <a:rPr lang="en-US" sz="1600" dirty="0">
                <a:latin typeface="Montserrat" pitchFamily="2" charset="77"/>
              </a:rPr>
              <a:t>The shape of a wing (which is called an airfoil) makes air move faster over the top and slower under the bottom.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Montserrat" pitchFamily="2" charset="77"/>
              </a:rPr>
              <a:t>Lift</a:t>
            </a:r>
            <a:r>
              <a:rPr lang="en-US" sz="1600" dirty="0">
                <a:latin typeface="Montserrat" pitchFamily="2" charset="77"/>
              </a:rPr>
              <a:t>: The lower pressure on top and higher pressure underneath creates a force that pushes the wing up – this is called lift.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  <a:p>
            <a:pPr lvl="1"/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  <a:p>
            <a:pPr lvl="1"/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3AE23AE-9E36-BFB6-3B22-A37968FE3A57}"/>
              </a:ext>
            </a:extLst>
          </p:cNvPr>
          <p:cNvGrpSpPr/>
          <p:nvPr/>
        </p:nvGrpSpPr>
        <p:grpSpPr>
          <a:xfrm>
            <a:off x="409904" y="1555505"/>
            <a:ext cx="4561039" cy="3759955"/>
            <a:chOff x="409904" y="1555505"/>
            <a:chExt cx="4561039" cy="3759955"/>
          </a:xfrm>
        </p:grpSpPr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7FE445A3-37CE-1899-3ADC-D036FC4D0AEB}"/>
                </a:ext>
              </a:extLst>
            </p:cNvPr>
            <p:cNvSpPr/>
            <p:nvPr/>
          </p:nvSpPr>
          <p:spPr>
            <a:xfrm>
              <a:off x="409904" y="1555505"/>
              <a:ext cx="4561039" cy="3759955"/>
            </a:xfrm>
            <a:prstGeom prst="roundRect">
              <a:avLst>
                <a:gd name="adj" fmla="val 919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 descr="Diagram of a plane's flight&#10;&#10;Description automatically generated">
              <a:extLst>
                <a:ext uri="{FF2B5EF4-FFF2-40B4-BE49-F238E27FC236}">
                  <a16:creationId xmlns:a16="http://schemas.microsoft.com/office/drawing/2014/main" id="{44946FEA-664C-61AE-E0AB-9092213523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7839" y="2021692"/>
              <a:ext cx="4433070" cy="28275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196436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9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6BC5F3-7258-3E5C-A1E4-0FDE0624D5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2F9F318-52B9-3FD6-8C18-7725F9685E8E}"/>
              </a:ext>
            </a:extLst>
          </p:cNvPr>
          <p:cNvSpPr/>
          <p:nvPr/>
        </p:nvSpPr>
        <p:spPr>
          <a:xfrm>
            <a:off x="17463990" y="-92622"/>
            <a:ext cx="6811153" cy="69441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6662A16-D4CC-A3BA-0CE6-7C38C569DF5D}"/>
              </a:ext>
            </a:extLst>
          </p:cNvPr>
          <p:cNvSpPr txBox="1"/>
          <p:nvPr/>
        </p:nvSpPr>
        <p:spPr>
          <a:xfrm>
            <a:off x="17940700" y="825747"/>
            <a:ext cx="3719288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383D53"/>
                </a:solidFill>
                <a:latin typeface="Montserrat SemiBold" pitchFamily="2" charset="77"/>
              </a:rPr>
              <a:t>Key Lesson: </a:t>
            </a:r>
          </a:p>
          <a:p>
            <a:r>
              <a:rPr lang="en-US" sz="4400" b="1" dirty="0">
                <a:solidFill>
                  <a:srgbClr val="383D53"/>
                </a:solidFill>
                <a:latin typeface="Montserrat SemiBold" pitchFamily="2" charset="77"/>
              </a:rPr>
              <a:t>Lift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C06388-763F-6044-7E8D-B97BABDD2CB0}"/>
              </a:ext>
            </a:extLst>
          </p:cNvPr>
          <p:cNvSpPr txBox="1"/>
          <p:nvPr/>
        </p:nvSpPr>
        <p:spPr>
          <a:xfrm>
            <a:off x="18179143" y="2404084"/>
            <a:ext cx="4760962" cy="477053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83D53"/>
                </a:solidFill>
                <a:latin typeface="Montserrat" pitchFamily="2" charset="77"/>
              </a:rPr>
              <a:t>An easy way to make your plane fly farther is to shape the wings in a specific (airfoil) way, but do you know why?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  <a:p>
            <a:r>
              <a:rPr lang="en-US" sz="1600" b="1" dirty="0">
                <a:latin typeface="Montserrat" pitchFamily="2" charset="77"/>
              </a:rPr>
              <a:t>Bernoulli’s Principle: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Montserrat" pitchFamily="2" charset="77"/>
              </a:rPr>
              <a:t>Air pressure difference: </a:t>
            </a:r>
            <a:r>
              <a:rPr lang="en-US" sz="1600" dirty="0">
                <a:latin typeface="Montserrat" pitchFamily="2" charset="77"/>
              </a:rPr>
              <a:t>When air moves faster, the pressure is lower. When it moves slower, the pressure is higher.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Montserrat" pitchFamily="2" charset="77"/>
              </a:rPr>
              <a:t>Wings and air: </a:t>
            </a:r>
            <a:r>
              <a:rPr lang="en-US" sz="1600" dirty="0">
                <a:latin typeface="Montserrat" pitchFamily="2" charset="77"/>
              </a:rPr>
              <a:t>The shape of a wing (airfoil) makes air move faster over the top and slower under the bottom.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Montserrat" pitchFamily="2" charset="77"/>
              </a:rPr>
              <a:t>Lift</a:t>
            </a:r>
            <a:r>
              <a:rPr lang="en-US" sz="1600" dirty="0">
                <a:latin typeface="Montserrat" pitchFamily="2" charset="77"/>
              </a:rPr>
              <a:t>: The lower pressure on top and higher pressure underneath creates a force that pushes the wing up – this is called lift.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  <a:p>
            <a:pPr lvl="1"/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  <a:p>
            <a:pPr lvl="1"/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383D53"/>
              </a:solidFill>
              <a:latin typeface="Montserrat" pitchFamily="2" charset="77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EA1FED8-D804-E17E-8AA7-ABF129F20B65}"/>
              </a:ext>
            </a:extLst>
          </p:cNvPr>
          <p:cNvGrpSpPr/>
          <p:nvPr/>
        </p:nvGrpSpPr>
        <p:grpSpPr>
          <a:xfrm>
            <a:off x="-5673357" y="1549022"/>
            <a:ext cx="4561039" cy="3759955"/>
            <a:chOff x="-5673357" y="1549022"/>
            <a:chExt cx="4561039" cy="3759955"/>
          </a:xfrm>
        </p:grpSpPr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DBED8C00-81D3-1D32-AB37-1CB892A2E909}"/>
                </a:ext>
              </a:extLst>
            </p:cNvPr>
            <p:cNvSpPr/>
            <p:nvPr/>
          </p:nvSpPr>
          <p:spPr>
            <a:xfrm>
              <a:off x="-5673357" y="1549022"/>
              <a:ext cx="4561039" cy="3759955"/>
            </a:xfrm>
            <a:prstGeom prst="roundRect">
              <a:avLst>
                <a:gd name="adj" fmla="val 919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 descr="Diagram of a plane's flight&#10;&#10;Description automatically generated">
              <a:extLst>
                <a:ext uri="{FF2B5EF4-FFF2-40B4-BE49-F238E27FC236}">
                  <a16:creationId xmlns:a16="http://schemas.microsoft.com/office/drawing/2014/main" id="{4B00311C-C13D-09E0-ADA7-6E8C4E815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5615422" y="2015209"/>
              <a:ext cx="4433070" cy="2827580"/>
            </a:xfrm>
            <a:prstGeom prst="rect">
              <a:avLst/>
            </a:prstGeom>
          </p:spPr>
        </p:pic>
      </p:grpSp>
      <p:pic>
        <p:nvPicPr>
          <p:cNvPr id="13" name="Picture 12" descr="A close up of a couple of wooden objects&#10;&#10;Description automatically generated">
            <a:extLst>
              <a:ext uri="{FF2B5EF4-FFF2-40B4-BE49-F238E27FC236}">
                <a16:creationId xmlns:a16="http://schemas.microsoft.com/office/drawing/2014/main" id="{7D3D493B-CB04-DBF0-A7E9-D200C2980D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720" y="424074"/>
            <a:ext cx="5345280" cy="3225814"/>
          </a:xfrm>
          <a:prstGeom prst="rect">
            <a:avLst/>
          </a:prstGeom>
        </p:spPr>
      </p:pic>
      <p:pic>
        <p:nvPicPr>
          <p:cNvPr id="15" name="Picture 14" descr="A person holding a piece of wood&#10;&#10;Description automatically generated">
            <a:extLst>
              <a:ext uri="{FF2B5EF4-FFF2-40B4-BE49-F238E27FC236}">
                <a16:creationId xmlns:a16="http://schemas.microsoft.com/office/drawing/2014/main" id="{5F7388FE-76DA-AB62-9A7B-CC87BE1240C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7443" t="2171" r="29012" b="-2171"/>
          <a:stretch/>
        </p:blipFill>
        <p:spPr>
          <a:xfrm>
            <a:off x="206433" y="3885207"/>
            <a:ext cx="5889567" cy="2376908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6CA2758E-D5AE-9EAF-BEFC-6466AC74C55D}"/>
              </a:ext>
            </a:extLst>
          </p:cNvPr>
          <p:cNvSpPr/>
          <p:nvPr/>
        </p:nvSpPr>
        <p:spPr>
          <a:xfrm>
            <a:off x="1829634" y="4384865"/>
            <a:ext cx="1377591" cy="1377591"/>
          </a:xfrm>
          <a:prstGeom prst="ellipse">
            <a:avLst/>
          </a:prstGeom>
          <a:noFill/>
          <a:ln w="63500">
            <a:solidFill>
              <a:srgbClr val="383D5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8E90F1A-751F-20D1-96E0-62BFE67DA531}"/>
              </a:ext>
            </a:extLst>
          </p:cNvPr>
          <p:cNvCxnSpPr>
            <a:cxnSpLocks/>
            <a:stCxn id="16" idx="6"/>
          </p:cNvCxnSpPr>
          <p:nvPr/>
        </p:nvCxnSpPr>
        <p:spPr>
          <a:xfrm>
            <a:off x="3207225" y="5073661"/>
            <a:ext cx="3636920" cy="235316"/>
          </a:xfrm>
          <a:prstGeom prst="straightConnector1">
            <a:avLst/>
          </a:prstGeom>
          <a:ln w="63500">
            <a:solidFill>
              <a:srgbClr val="383D5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876FD26-D395-2720-A2CD-E8A385868825}"/>
              </a:ext>
            </a:extLst>
          </p:cNvPr>
          <p:cNvSpPr txBox="1"/>
          <p:nvPr/>
        </p:nvSpPr>
        <p:spPr>
          <a:xfrm>
            <a:off x="6572710" y="832230"/>
            <a:ext cx="3719288" cy="14465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383D53"/>
                </a:solidFill>
                <a:latin typeface="Montserrat SemiBold" pitchFamily="2" charset="77"/>
              </a:rPr>
              <a:t>Key Lesson: </a:t>
            </a:r>
          </a:p>
          <a:p>
            <a:r>
              <a:rPr lang="en-US" sz="4400" b="1" dirty="0">
                <a:solidFill>
                  <a:srgbClr val="383D53"/>
                </a:solidFill>
                <a:latin typeface="Montserrat SemiBold" pitchFamily="2" charset="77"/>
              </a:rPr>
              <a:t>Airfoil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C8BB624E-4A17-64FF-95FB-3B8F9D5F9EB6}"/>
              </a:ext>
            </a:extLst>
          </p:cNvPr>
          <p:cNvGrpSpPr/>
          <p:nvPr/>
        </p:nvGrpSpPr>
        <p:grpSpPr>
          <a:xfrm>
            <a:off x="6572710" y="2404084"/>
            <a:ext cx="4760962" cy="3979572"/>
            <a:chOff x="6572710" y="2404084"/>
            <a:chExt cx="4760962" cy="3979572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B3A18C2-A8D7-A8C2-D089-AA036CB92137}"/>
                </a:ext>
              </a:extLst>
            </p:cNvPr>
            <p:cNvSpPr txBox="1"/>
            <p:nvPr/>
          </p:nvSpPr>
          <p:spPr>
            <a:xfrm>
              <a:off x="6572710" y="2404084"/>
              <a:ext cx="4760962" cy="280076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rgbClr val="383D53"/>
                  </a:solidFill>
                  <a:latin typeface="Montserrat" pitchFamily="2" charset="77"/>
                </a:rPr>
                <a:t>The best way to shape your wing is using cutouts called “ribs” </a:t>
              </a:r>
            </a:p>
            <a:p>
              <a:pPr marL="800100" lvl="1" indent="-342900">
                <a:buFont typeface="+mj-lt"/>
                <a:buAutoNum type="arabicPeriod"/>
              </a:pPr>
              <a:r>
                <a:rPr lang="en-US" sz="1600" dirty="0">
                  <a:solidFill>
                    <a:srgbClr val="383D53"/>
                  </a:solidFill>
                  <a:latin typeface="Montserrat" pitchFamily="2" charset="77"/>
                </a:rPr>
                <a:t>Cutout small pieces of wood that resemble an airfoil</a:t>
              </a:r>
            </a:p>
            <a:p>
              <a:pPr marL="800100" lvl="1" indent="-342900">
                <a:buFont typeface="+mj-lt"/>
                <a:buAutoNum type="arabicPeriod"/>
              </a:pPr>
              <a:r>
                <a:rPr lang="en-US" sz="1600" dirty="0">
                  <a:solidFill>
                    <a:srgbClr val="383D53"/>
                  </a:solidFill>
                  <a:latin typeface="Montserrat" pitchFamily="2" charset="77"/>
                </a:rPr>
                <a:t>Glue them to the bottom of your wing and apply pressure to make the wing follow the curve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1600" dirty="0">
                <a:solidFill>
                  <a:srgbClr val="383D53"/>
                </a:solidFill>
                <a:latin typeface="Montserrat" pitchFamily="2" charset="77"/>
              </a:endParaRPr>
            </a:p>
            <a:p>
              <a:pPr lvl="1"/>
              <a:endParaRPr lang="en-US" sz="1600" dirty="0">
                <a:solidFill>
                  <a:srgbClr val="383D53"/>
                </a:solidFill>
                <a:latin typeface="Montserrat" pitchFamily="2" charset="77"/>
              </a:endParaRPr>
            </a:p>
            <a:p>
              <a:pPr lvl="1"/>
              <a:endParaRPr lang="en-US" sz="1600" dirty="0">
                <a:solidFill>
                  <a:srgbClr val="383D53"/>
                </a:solidFill>
                <a:latin typeface="Montserrat" pitchFamily="2" charset="77"/>
              </a:endParaRP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endParaRPr lang="en-US" sz="1600" dirty="0">
                <a:solidFill>
                  <a:srgbClr val="383D53"/>
                </a:solidFill>
                <a:latin typeface="Montserrat" pitchFamily="2" charset="77"/>
              </a:endParaRPr>
            </a:p>
          </p:txBody>
        </p:sp>
        <p:pic>
          <p:nvPicPr>
            <p:cNvPr id="28" name="Picture 27" descr="Diagram of a plane's flight&#10;&#10;Description automatically generated">
              <a:extLst>
                <a:ext uri="{FF2B5EF4-FFF2-40B4-BE49-F238E27FC236}">
                  <a16:creationId xmlns:a16="http://schemas.microsoft.com/office/drawing/2014/main" id="{382B9FC8-4D70-4975-DC39-CDA2B77D6A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15390"/>
            <a:stretch/>
          </p:blipFill>
          <p:spPr>
            <a:xfrm>
              <a:off x="6988043" y="4276653"/>
              <a:ext cx="3904210" cy="21070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940091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758</Words>
  <Application>Microsoft Macintosh PowerPoint</Application>
  <PresentationFormat>Widescreen</PresentationFormat>
  <Paragraphs>99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Aptos</vt:lpstr>
      <vt:lpstr>Aptos Display</vt:lpstr>
      <vt:lpstr>Arial</vt:lpstr>
      <vt:lpstr>Montserrat</vt:lpstr>
      <vt:lpstr>Montserrat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Brayden Watt</dc:creator>
  <cp:lastModifiedBy>Brayden Watt</cp:lastModifiedBy>
  <cp:revision>1</cp:revision>
  <dcterms:created xsi:type="dcterms:W3CDTF">2024-09-29T17:18:35Z</dcterms:created>
  <dcterms:modified xsi:type="dcterms:W3CDTF">2024-09-29T22:52:59Z</dcterms:modified>
</cp:coreProperties>
</file>

<file path=docProps/thumbnail.jpeg>
</file>